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331" r:id="rId2"/>
    <p:sldId id="329" r:id="rId3"/>
    <p:sldId id="336" r:id="rId4"/>
    <p:sldId id="338" r:id="rId5"/>
    <p:sldId id="340" r:id="rId6"/>
    <p:sldId id="341" r:id="rId7"/>
    <p:sldId id="334" r:id="rId8"/>
    <p:sldId id="342" r:id="rId9"/>
    <p:sldId id="345" r:id="rId10"/>
    <p:sldId id="343" r:id="rId11"/>
    <p:sldId id="344" r:id="rId12"/>
    <p:sldId id="346" r:id="rId13"/>
    <p:sldId id="333" r:id="rId14"/>
    <p:sldId id="347" r:id="rId15"/>
    <p:sldId id="348" r:id="rId16"/>
    <p:sldId id="349" r:id="rId17"/>
    <p:sldId id="351" r:id="rId18"/>
    <p:sldId id="339" r:id="rId19"/>
    <p:sldId id="350" r:id="rId20"/>
  </p:sldIdLst>
  <p:sldSz cx="19202400" cy="271573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430B68-0A84-4F6B-B87C-6F9204D2EF2D}" name="Idoia Beloqui Ezquer" initials="IB" userId="S::idobe80@liu.se::9d05a9e1-7e47-40c5-8b0e-a7966d6d1af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2468C"/>
    <a:srgbClr val="E3AFC3"/>
    <a:srgbClr val="EFD1DC"/>
    <a:srgbClr val="F0F0F0"/>
    <a:srgbClr val="FFFFFF"/>
    <a:srgbClr val="E7F7E1"/>
    <a:srgbClr val="C9DF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47" autoAdjust="0"/>
  </p:normalViewPr>
  <p:slideViewPr>
    <p:cSldViewPr snapToGrid="0">
      <p:cViewPr>
        <p:scale>
          <a:sx n="41" d="100"/>
          <a:sy n="41" d="100"/>
        </p:scale>
        <p:origin x="724" y="42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0A903-DBF8-4F06-AC23-53F28E7EA148}" type="datetimeFigureOut">
              <a:rPr lang="en-US" smtClean="0"/>
              <a:t>2/17/2025</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70D18B-090E-4A83-A16A-4F4A6A11574C}" type="slidenum">
              <a:rPr lang="en-US" smtClean="0"/>
              <a:t>‹#›</a:t>
            </a:fld>
            <a:endParaRPr lang="en-US"/>
          </a:p>
        </p:txBody>
      </p:sp>
    </p:spTree>
    <p:extLst>
      <p:ext uri="{BB962C8B-B14F-4D97-AF65-F5344CB8AC3E}">
        <p14:creationId xmlns:p14="http://schemas.microsoft.com/office/powerpoint/2010/main" val="343511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70D18B-090E-4A83-A16A-4F4A6A11574C}" type="slidenum">
              <a:rPr lang="en-US" smtClean="0"/>
              <a:t>14</a:t>
            </a:fld>
            <a:endParaRPr lang="en-US"/>
          </a:p>
        </p:txBody>
      </p:sp>
    </p:spTree>
    <p:extLst>
      <p:ext uri="{BB962C8B-B14F-4D97-AF65-F5344CB8AC3E}">
        <p14:creationId xmlns:p14="http://schemas.microsoft.com/office/powerpoint/2010/main" val="338166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180" y="4444505"/>
            <a:ext cx="16322040" cy="9454786"/>
          </a:xfrm>
        </p:spPr>
        <p:txBody>
          <a:bodyPr anchor="b"/>
          <a:lstStyle>
            <a:lvl1pPr algn="ctr">
              <a:defRPr sz="12600"/>
            </a:lvl1pPr>
          </a:lstStyle>
          <a:p>
            <a:r>
              <a:rPr lang="en-GB"/>
              <a:t>Click to edit Master title style</a:t>
            </a:r>
            <a:endParaRPr lang="en-US" dirty="0"/>
          </a:p>
        </p:txBody>
      </p:sp>
      <p:sp>
        <p:nvSpPr>
          <p:cNvPr id="3" name="Subtitle 2"/>
          <p:cNvSpPr>
            <a:spLocks noGrp="1"/>
          </p:cNvSpPr>
          <p:nvPr>
            <p:ph type="subTitle" idx="1"/>
          </p:nvPr>
        </p:nvSpPr>
        <p:spPr>
          <a:xfrm>
            <a:off x="2400300" y="14263904"/>
            <a:ext cx="14401800" cy="6556741"/>
          </a:xfrm>
        </p:spPr>
        <p:txBody>
          <a:bodyPr/>
          <a:lstStyle>
            <a:lvl1pPr marL="0" indent="0" algn="ctr">
              <a:buNone/>
              <a:defRPr sz="5040"/>
            </a:lvl1pPr>
            <a:lvl2pPr marL="960120" indent="0" algn="ctr">
              <a:buNone/>
              <a:defRPr sz="4200"/>
            </a:lvl2pPr>
            <a:lvl3pPr marL="1920240" indent="0" algn="ctr">
              <a:buNone/>
              <a:defRPr sz="3780"/>
            </a:lvl3pPr>
            <a:lvl4pPr marL="2880360" indent="0" algn="ctr">
              <a:buNone/>
              <a:defRPr sz="3360"/>
            </a:lvl4pPr>
            <a:lvl5pPr marL="3840480" indent="0" algn="ctr">
              <a:buNone/>
              <a:defRPr sz="3360"/>
            </a:lvl5pPr>
            <a:lvl6pPr marL="4800600" indent="0" algn="ctr">
              <a:buNone/>
              <a:defRPr sz="3360"/>
            </a:lvl6pPr>
            <a:lvl7pPr marL="5760720" indent="0" algn="ctr">
              <a:buNone/>
              <a:defRPr sz="3360"/>
            </a:lvl7pPr>
            <a:lvl8pPr marL="6720840" indent="0" algn="ctr">
              <a:buNone/>
              <a:defRPr sz="3360"/>
            </a:lvl8pPr>
            <a:lvl9pPr marL="7680960" indent="0" algn="ctr">
              <a:buNone/>
              <a:defRPr sz="336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2DE8F36-661C-4DD6-B860-E5A2BD8D5B3D}"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171877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2DE8F36-661C-4DD6-B860-E5A2BD8D5B3D}"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391636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741718" y="1445878"/>
            <a:ext cx="4140518" cy="2301461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20166" y="1445878"/>
            <a:ext cx="12181523" cy="2301461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2DE8F36-661C-4DD6-B860-E5A2BD8D5B3D}"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72910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2DE8F36-661C-4DD6-B860-E5A2BD8D5B3D}"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1062302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0165" y="6770489"/>
            <a:ext cx="16562070" cy="11296707"/>
          </a:xfrm>
        </p:spPr>
        <p:txBody>
          <a:bodyPr anchor="b"/>
          <a:lstStyle>
            <a:lvl1pPr>
              <a:defRPr sz="12600"/>
            </a:lvl1pPr>
          </a:lstStyle>
          <a:p>
            <a:r>
              <a:rPr lang="en-GB"/>
              <a:t>Click to edit Master title style</a:t>
            </a:r>
            <a:endParaRPr lang="en-US" dirty="0"/>
          </a:p>
        </p:txBody>
      </p:sp>
      <p:sp>
        <p:nvSpPr>
          <p:cNvPr id="3" name="Text Placeholder 2"/>
          <p:cNvSpPr>
            <a:spLocks noGrp="1"/>
          </p:cNvSpPr>
          <p:nvPr>
            <p:ph type="body" idx="1"/>
          </p:nvPr>
        </p:nvSpPr>
        <p:spPr>
          <a:xfrm>
            <a:off x="1310165" y="18174067"/>
            <a:ext cx="16562070" cy="5940671"/>
          </a:xfrm>
        </p:spPr>
        <p:txBody>
          <a:bodyPr/>
          <a:lstStyle>
            <a:lvl1pPr marL="0" indent="0">
              <a:buNone/>
              <a:defRPr sz="5040">
                <a:solidFill>
                  <a:schemeClr val="tx1">
                    <a:tint val="82000"/>
                  </a:schemeClr>
                </a:solidFill>
              </a:defRPr>
            </a:lvl1pPr>
            <a:lvl2pPr marL="960120" indent="0">
              <a:buNone/>
              <a:defRPr sz="4200">
                <a:solidFill>
                  <a:schemeClr val="tx1">
                    <a:tint val="82000"/>
                  </a:schemeClr>
                </a:solidFill>
              </a:defRPr>
            </a:lvl2pPr>
            <a:lvl3pPr marL="1920240" indent="0">
              <a:buNone/>
              <a:defRPr sz="3780">
                <a:solidFill>
                  <a:schemeClr val="tx1">
                    <a:tint val="82000"/>
                  </a:schemeClr>
                </a:solidFill>
              </a:defRPr>
            </a:lvl3pPr>
            <a:lvl4pPr marL="2880360" indent="0">
              <a:buNone/>
              <a:defRPr sz="3360">
                <a:solidFill>
                  <a:schemeClr val="tx1">
                    <a:tint val="82000"/>
                  </a:schemeClr>
                </a:solidFill>
              </a:defRPr>
            </a:lvl4pPr>
            <a:lvl5pPr marL="3840480" indent="0">
              <a:buNone/>
              <a:defRPr sz="3360">
                <a:solidFill>
                  <a:schemeClr val="tx1">
                    <a:tint val="82000"/>
                  </a:schemeClr>
                </a:solidFill>
              </a:defRPr>
            </a:lvl5pPr>
            <a:lvl6pPr marL="4800600" indent="0">
              <a:buNone/>
              <a:defRPr sz="3360">
                <a:solidFill>
                  <a:schemeClr val="tx1">
                    <a:tint val="82000"/>
                  </a:schemeClr>
                </a:solidFill>
              </a:defRPr>
            </a:lvl6pPr>
            <a:lvl7pPr marL="5760720" indent="0">
              <a:buNone/>
              <a:defRPr sz="3360">
                <a:solidFill>
                  <a:schemeClr val="tx1">
                    <a:tint val="82000"/>
                  </a:schemeClr>
                </a:solidFill>
              </a:defRPr>
            </a:lvl7pPr>
            <a:lvl8pPr marL="6720840" indent="0">
              <a:buNone/>
              <a:defRPr sz="3360">
                <a:solidFill>
                  <a:schemeClr val="tx1">
                    <a:tint val="82000"/>
                  </a:schemeClr>
                </a:solidFill>
              </a:defRPr>
            </a:lvl8pPr>
            <a:lvl9pPr marL="7680960" indent="0">
              <a:buNone/>
              <a:defRPr sz="336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2DE8F36-661C-4DD6-B860-E5A2BD8D5B3D}"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4137481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320165" y="7229391"/>
            <a:ext cx="8161020" cy="1723109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721215" y="7229391"/>
            <a:ext cx="8161020" cy="1723109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2DE8F36-661C-4DD6-B860-E5A2BD8D5B3D}"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1133156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22666" y="1445884"/>
            <a:ext cx="16562070" cy="5249168"/>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22668" y="6657328"/>
            <a:ext cx="8123514" cy="3262653"/>
          </a:xfrm>
        </p:spPr>
        <p:txBody>
          <a:bodyPr anchor="b"/>
          <a:lstStyle>
            <a:lvl1pPr marL="0" indent="0">
              <a:buNone/>
              <a:defRPr sz="5040" b="1"/>
            </a:lvl1pPr>
            <a:lvl2pPr marL="960120" indent="0">
              <a:buNone/>
              <a:defRPr sz="4200" b="1"/>
            </a:lvl2pPr>
            <a:lvl3pPr marL="1920240" indent="0">
              <a:buNone/>
              <a:defRPr sz="3780" b="1"/>
            </a:lvl3pPr>
            <a:lvl4pPr marL="2880360" indent="0">
              <a:buNone/>
              <a:defRPr sz="3360" b="1"/>
            </a:lvl4pPr>
            <a:lvl5pPr marL="3840480" indent="0">
              <a:buNone/>
              <a:defRPr sz="3360" b="1"/>
            </a:lvl5pPr>
            <a:lvl6pPr marL="4800600" indent="0">
              <a:buNone/>
              <a:defRPr sz="3360" b="1"/>
            </a:lvl6pPr>
            <a:lvl7pPr marL="5760720" indent="0">
              <a:buNone/>
              <a:defRPr sz="3360" b="1"/>
            </a:lvl7pPr>
            <a:lvl8pPr marL="6720840" indent="0">
              <a:buNone/>
              <a:defRPr sz="3360" b="1"/>
            </a:lvl8pPr>
            <a:lvl9pPr marL="7680960" indent="0">
              <a:buNone/>
              <a:defRPr sz="3360" b="1"/>
            </a:lvl9pPr>
          </a:lstStyle>
          <a:p>
            <a:pPr lvl="0"/>
            <a:r>
              <a:rPr lang="en-GB"/>
              <a:t>Click to edit Master text styles</a:t>
            </a:r>
          </a:p>
        </p:txBody>
      </p:sp>
      <p:sp>
        <p:nvSpPr>
          <p:cNvPr id="4" name="Content Placeholder 3"/>
          <p:cNvSpPr>
            <a:spLocks noGrp="1"/>
          </p:cNvSpPr>
          <p:nvPr>
            <p:ph sz="half" idx="2"/>
          </p:nvPr>
        </p:nvSpPr>
        <p:spPr>
          <a:xfrm>
            <a:off x="1322668" y="9919981"/>
            <a:ext cx="8123514" cy="145907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721216" y="6657328"/>
            <a:ext cx="8163521" cy="3262653"/>
          </a:xfrm>
        </p:spPr>
        <p:txBody>
          <a:bodyPr anchor="b"/>
          <a:lstStyle>
            <a:lvl1pPr marL="0" indent="0">
              <a:buNone/>
              <a:defRPr sz="5040" b="1"/>
            </a:lvl1pPr>
            <a:lvl2pPr marL="960120" indent="0">
              <a:buNone/>
              <a:defRPr sz="4200" b="1"/>
            </a:lvl2pPr>
            <a:lvl3pPr marL="1920240" indent="0">
              <a:buNone/>
              <a:defRPr sz="3780" b="1"/>
            </a:lvl3pPr>
            <a:lvl4pPr marL="2880360" indent="0">
              <a:buNone/>
              <a:defRPr sz="3360" b="1"/>
            </a:lvl4pPr>
            <a:lvl5pPr marL="3840480" indent="0">
              <a:buNone/>
              <a:defRPr sz="3360" b="1"/>
            </a:lvl5pPr>
            <a:lvl6pPr marL="4800600" indent="0">
              <a:buNone/>
              <a:defRPr sz="3360" b="1"/>
            </a:lvl6pPr>
            <a:lvl7pPr marL="5760720" indent="0">
              <a:buNone/>
              <a:defRPr sz="3360" b="1"/>
            </a:lvl7pPr>
            <a:lvl8pPr marL="6720840" indent="0">
              <a:buNone/>
              <a:defRPr sz="3360" b="1"/>
            </a:lvl8pPr>
            <a:lvl9pPr marL="7680960" indent="0">
              <a:buNone/>
              <a:defRPr sz="3360" b="1"/>
            </a:lvl9pPr>
          </a:lstStyle>
          <a:p>
            <a:pPr lvl="0"/>
            <a:r>
              <a:rPr lang="en-GB"/>
              <a:t>Click to edit Master text styles</a:t>
            </a:r>
          </a:p>
        </p:txBody>
      </p:sp>
      <p:sp>
        <p:nvSpPr>
          <p:cNvPr id="6" name="Content Placeholder 5"/>
          <p:cNvSpPr>
            <a:spLocks noGrp="1"/>
          </p:cNvSpPr>
          <p:nvPr>
            <p:ph sz="quarter" idx="4"/>
          </p:nvPr>
        </p:nvSpPr>
        <p:spPr>
          <a:xfrm>
            <a:off x="9721216" y="9919981"/>
            <a:ext cx="8163521" cy="145907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2DE8F36-661C-4DD6-B860-E5A2BD8D5B3D}" type="datetimeFigureOut">
              <a:rPr lang="en-US" smtClean="0"/>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141888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2DE8F36-661C-4DD6-B860-E5A2BD8D5B3D}" type="datetimeFigureOut">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3697653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E8F36-661C-4DD6-B860-E5A2BD8D5B3D}" type="datetimeFigureOut">
              <a:rPr lang="en-US" smtClean="0"/>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2969558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22666" y="1810491"/>
            <a:ext cx="6193274" cy="6336718"/>
          </a:xfrm>
        </p:spPr>
        <p:txBody>
          <a:bodyPr anchor="b"/>
          <a:lstStyle>
            <a:lvl1pPr>
              <a:defRPr sz="6720"/>
            </a:lvl1pPr>
          </a:lstStyle>
          <a:p>
            <a:r>
              <a:rPr lang="en-GB"/>
              <a:t>Click to edit Master title style</a:t>
            </a:r>
            <a:endParaRPr lang="en-US" dirty="0"/>
          </a:p>
        </p:txBody>
      </p:sp>
      <p:sp>
        <p:nvSpPr>
          <p:cNvPr id="3" name="Content Placeholder 2"/>
          <p:cNvSpPr>
            <a:spLocks noGrp="1"/>
          </p:cNvSpPr>
          <p:nvPr>
            <p:ph idx="1"/>
          </p:nvPr>
        </p:nvSpPr>
        <p:spPr>
          <a:xfrm>
            <a:off x="8163521" y="3910163"/>
            <a:ext cx="9721215" cy="19299330"/>
          </a:xfrm>
        </p:spPr>
        <p:txBody>
          <a:bodyPr/>
          <a:lstStyle>
            <a:lvl1pPr>
              <a:defRPr sz="6720"/>
            </a:lvl1pPr>
            <a:lvl2pPr>
              <a:defRPr sz="5880"/>
            </a:lvl2pPr>
            <a:lvl3pPr>
              <a:defRPr sz="5040"/>
            </a:lvl3pPr>
            <a:lvl4pPr>
              <a:defRPr sz="4200"/>
            </a:lvl4pPr>
            <a:lvl5pPr>
              <a:defRPr sz="4200"/>
            </a:lvl5pPr>
            <a:lvl6pPr>
              <a:defRPr sz="4200"/>
            </a:lvl6pPr>
            <a:lvl7pPr>
              <a:defRPr sz="4200"/>
            </a:lvl7pPr>
            <a:lvl8pPr>
              <a:defRPr sz="4200"/>
            </a:lvl8pPr>
            <a:lvl9pPr>
              <a:defRPr sz="4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322666" y="8147209"/>
            <a:ext cx="6193274" cy="15093712"/>
          </a:xfrm>
        </p:spPr>
        <p:txBody>
          <a:bodyPr/>
          <a:lstStyle>
            <a:lvl1pPr marL="0" indent="0">
              <a:buNone/>
              <a:defRPr sz="3360"/>
            </a:lvl1pPr>
            <a:lvl2pPr marL="960120" indent="0">
              <a:buNone/>
              <a:defRPr sz="2940"/>
            </a:lvl2pPr>
            <a:lvl3pPr marL="1920240" indent="0">
              <a:buNone/>
              <a:defRPr sz="2520"/>
            </a:lvl3pPr>
            <a:lvl4pPr marL="2880360" indent="0">
              <a:buNone/>
              <a:defRPr sz="2100"/>
            </a:lvl4pPr>
            <a:lvl5pPr marL="3840480" indent="0">
              <a:buNone/>
              <a:defRPr sz="2100"/>
            </a:lvl5pPr>
            <a:lvl6pPr marL="4800600" indent="0">
              <a:buNone/>
              <a:defRPr sz="2100"/>
            </a:lvl6pPr>
            <a:lvl7pPr marL="5760720" indent="0">
              <a:buNone/>
              <a:defRPr sz="2100"/>
            </a:lvl7pPr>
            <a:lvl8pPr marL="6720840" indent="0">
              <a:buNone/>
              <a:defRPr sz="2100"/>
            </a:lvl8pPr>
            <a:lvl9pPr marL="7680960" indent="0">
              <a:buNone/>
              <a:defRPr sz="2100"/>
            </a:lvl9pPr>
          </a:lstStyle>
          <a:p>
            <a:pPr lvl="0"/>
            <a:r>
              <a:rPr lang="en-GB"/>
              <a:t>Click to edit Master text styles</a:t>
            </a:r>
          </a:p>
        </p:txBody>
      </p:sp>
      <p:sp>
        <p:nvSpPr>
          <p:cNvPr id="5" name="Date Placeholder 4"/>
          <p:cNvSpPr>
            <a:spLocks noGrp="1"/>
          </p:cNvSpPr>
          <p:nvPr>
            <p:ph type="dt" sz="half" idx="10"/>
          </p:nvPr>
        </p:nvSpPr>
        <p:spPr/>
        <p:txBody>
          <a:bodyPr/>
          <a:lstStyle/>
          <a:p>
            <a:fld id="{C2DE8F36-661C-4DD6-B860-E5A2BD8D5B3D}"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381934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22666" y="1810491"/>
            <a:ext cx="6193274" cy="6336718"/>
          </a:xfrm>
        </p:spPr>
        <p:txBody>
          <a:bodyPr anchor="b"/>
          <a:lstStyle>
            <a:lvl1pPr>
              <a:defRPr sz="672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63521" y="3910163"/>
            <a:ext cx="9721215" cy="19299330"/>
          </a:xfrm>
        </p:spPr>
        <p:txBody>
          <a:bodyPr anchor="t"/>
          <a:lstStyle>
            <a:lvl1pPr marL="0" indent="0">
              <a:buNone/>
              <a:defRPr sz="6720"/>
            </a:lvl1pPr>
            <a:lvl2pPr marL="960120" indent="0">
              <a:buNone/>
              <a:defRPr sz="5880"/>
            </a:lvl2pPr>
            <a:lvl3pPr marL="1920240" indent="0">
              <a:buNone/>
              <a:defRPr sz="5040"/>
            </a:lvl3pPr>
            <a:lvl4pPr marL="2880360" indent="0">
              <a:buNone/>
              <a:defRPr sz="4200"/>
            </a:lvl4pPr>
            <a:lvl5pPr marL="3840480" indent="0">
              <a:buNone/>
              <a:defRPr sz="4200"/>
            </a:lvl5pPr>
            <a:lvl6pPr marL="4800600" indent="0">
              <a:buNone/>
              <a:defRPr sz="4200"/>
            </a:lvl6pPr>
            <a:lvl7pPr marL="5760720" indent="0">
              <a:buNone/>
              <a:defRPr sz="4200"/>
            </a:lvl7pPr>
            <a:lvl8pPr marL="6720840" indent="0">
              <a:buNone/>
              <a:defRPr sz="4200"/>
            </a:lvl8pPr>
            <a:lvl9pPr marL="7680960" indent="0">
              <a:buNone/>
              <a:defRPr sz="4200"/>
            </a:lvl9pPr>
          </a:lstStyle>
          <a:p>
            <a:r>
              <a:rPr lang="en-GB"/>
              <a:t>Click icon to add picture</a:t>
            </a:r>
            <a:endParaRPr lang="en-US" dirty="0"/>
          </a:p>
        </p:txBody>
      </p:sp>
      <p:sp>
        <p:nvSpPr>
          <p:cNvPr id="4" name="Text Placeholder 3"/>
          <p:cNvSpPr>
            <a:spLocks noGrp="1"/>
          </p:cNvSpPr>
          <p:nvPr>
            <p:ph type="body" sz="half" idx="2"/>
          </p:nvPr>
        </p:nvSpPr>
        <p:spPr>
          <a:xfrm>
            <a:off x="1322666" y="8147209"/>
            <a:ext cx="6193274" cy="15093712"/>
          </a:xfrm>
        </p:spPr>
        <p:txBody>
          <a:bodyPr/>
          <a:lstStyle>
            <a:lvl1pPr marL="0" indent="0">
              <a:buNone/>
              <a:defRPr sz="3360"/>
            </a:lvl1pPr>
            <a:lvl2pPr marL="960120" indent="0">
              <a:buNone/>
              <a:defRPr sz="2940"/>
            </a:lvl2pPr>
            <a:lvl3pPr marL="1920240" indent="0">
              <a:buNone/>
              <a:defRPr sz="2520"/>
            </a:lvl3pPr>
            <a:lvl4pPr marL="2880360" indent="0">
              <a:buNone/>
              <a:defRPr sz="2100"/>
            </a:lvl4pPr>
            <a:lvl5pPr marL="3840480" indent="0">
              <a:buNone/>
              <a:defRPr sz="2100"/>
            </a:lvl5pPr>
            <a:lvl6pPr marL="4800600" indent="0">
              <a:buNone/>
              <a:defRPr sz="2100"/>
            </a:lvl6pPr>
            <a:lvl7pPr marL="5760720" indent="0">
              <a:buNone/>
              <a:defRPr sz="2100"/>
            </a:lvl7pPr>
            <a:lvl8pPr marL="6720840" indent="0">
              <a:buNone/>
              <a:defRPr sz="2100"/>
            </a:lvl8pPr>
            <a:lvl9pPr marL="7680960" indent="0">
              <a:buNone/>
              <a:defRPr sz="2100"/>
            </a:lvl9pPr>
          </a:lstStyle>
          <a:p>
            <a:pPr lvl="0"/>
            <a:r>
              <a:rPr lang="en-GB"/>
              <a:t>Click to edit Master text styles</a:t>
            </a:r>
          </a:p>
        </p:txBody>
      </p:sp>
      <p:sp>
        <p:nvSpPr>
          <p:cNvPr id="5" name="Date Placeholder 4"/>
          <p:cNvSpPr>
            <a:spLocks noGrp="1"/>
          </p:cNvSpPr>
          <p:nvPr>
            <p:ph type="dt" sz="half" idx="10"/>
          </p:nvPr>
        </p:nvSpPr>
        <p:spPr/>
        <p:txBody>
          <a:bodyPr/>
          <a:lstStyle/>
          <a:p>
            <a:fld id="{C2DE8F36-661C-4DD6-B860-E5A2BD8D5B3D}"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17ABB-C50E-4FBB-AA95-6B07D9E45693}" type="slidenum">
              <a:rPr lang="en-US" smtClean="0"/>
              <a:t>‹#›</a:t>
            </a:fld>
            <a:endParaRPr lang="en-US"/>
          </a:p>
        </p:txBody>
      </p:sp>
    </p:spTree>
    <p:extLst>
      <p:ext uri="{BB962C8B-B14F-4D97-AF65-F5344CB8AC3E}">
        <p14:creationId xmlns:p14="http://schemas.microsoft.com/office/powerpoint/2010/main" val="1305205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20165" y="1445884"/>
            <a:ext cx="16562070" cy="524916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320165" y="7229391"/>
            <a:ext cx="16562070" cy="1723109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20165" y="25170858"/>
            <a:ext cx="4320540" cy="1445878"/>
          </a:xfrm>
          <a:prstGeom prst="rect">
            <a:avLst/>
          </a:prstGeom>
        </p:spPr>
        <p:txBody>
          <a:bodyPr vert="horz" lIns="91440" tIns="45720" rIns="91440" bIns="45720" rtlCol="0" anchor="ctr"/>
          <a:lstStyle>
            <a:lvl1pPr algn="l">
              <a:defRPr sz="2520">
                <a:solidFill>
                  <a:schemeClr val="tx1">
                    <a:tint val="82000"/>
                  </a:schemeClr>
                </a:solidFill>
              </a:defRPr>
            </a:lvl1pPr>
          </a:lstStyle>
          <a:p>
            <a:fld id="{C2DE8F36-661C-4DD6-B860-E5A2BD8D5B3D}" type="datetimeFigureOut">
              <a:rPr lang="en-US" smtClean="0"/>
              <a:t>2/17/2025</a:t>
            </a:fld>
            <a:endParaRPr lang="en-US"/>
          </a:p>
        </p:txBody>
      </p:sp>
      <p:sp>
        <p:nvSpPr>
          <p:cNvPr id="5" name="Footer Placeholder 4"/>
          <p:cNvSpPr>
            <a:spLocks noGrp="1"/>
          </p:cNvSpPr>
          <p:nvPr>
            <p:ph type="ftr" sz="quarter" idx="3"/>
          </p:nvPr>
        </p:nvSpPr>
        <p:spPr>
          <a:xfrm>
            <a:off x="6360795" y="25170858"/>
            <a:ext cx="6480810" cy="1445878"/>
          </a:xfrm>
          <a:prstGeom prst="rect">
            <a:avLst/>
          </a:prstGeom>
        </p:spPr>
        <p:txBody>
          <a:bodyPr vert="horz" lIns="91440" tIns="45720" rIns="91440" bIns="45720" rtlCol="0" anchor="ctr"/>
          <a:lstStyle>
            <a:lvl1pPr algn="ctr">
              <a:defRPr sz="25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3561695" y="25170858"/>
            <a:ext cx="4320540" cy="1445878"/>
          </a:xfrm>
          <a:prstGeom prst="rect">
            <a:avLst/>
          </a:prstGeom>
        </p:spPr>
        <p:txBody>
          <a:bodyPr vert="horz" lIns="91440" tIns="45720" rIns="91440" bIns="45720" rtlCol="0" anchor="ctr"/>
          <a:lstStyle>
            <a:lvl1pPr algn="r">
              <a:defRPr sz="2520">
                <a:solidFill>
                  <a:schemeClr val="tx1">
                    <a:tint val="82000"/>
                  </a:schemeClr>
                </a:solidFill>
              </a:defRPr>
            </a:lvl1pPr>
          </a:lstStyle>
          <a:p>
            <a:fld id="{96417ABB-C50E-4FBB-AA95-6B07D9E45693}" type="slidenum">
              <a:rPr lang="en-US" smtClean="0"/>
              <a:t>‹#›</a:t>
            </a:fld>
            <a:endParaRPr lang="en-US"/>
          </a:p>
        </p:txBody>
      </p:sp>
    </p:spTree>
    <p:extLst>
      <p:ext uri="{BB962C8B-B14F-4D97-AF65-F5344CB8AC3E}">
        <p14:creationId xmlns:p14="http://schemas.microsoft.com/office/powerpoint/2010/main" val="30470254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920240" rtl="0" eaLnBrk="1" latinLnBrk="0" hangingPunct="1">
        <a:lnSpc>
          <a:spcPct val="90000"/>
        </a:lnSpc>
        <a:spcBef>
          <a:spcPct val="0"/>
        </a:spcBef>
        <a:buNone/>
        <a:defRPr sz="9240" kern="1200">
          <a:solidFill>
            <a:schemeClr val="tx1"/>
          </a:solidFill>
          <a:latin typeface="+mj-lt"/>
          <a:ea typeface="+mj-ea"/>
          <a:cs typeface="+mj-cs"/>
        </a:defRPr>
      </a:lvl1pPr>
    </p:titleStyle>
    <p:bodyStyle>
      <a:lvl1pPr marL="480060" indent="-480060" algn="l" defTabSz="1920240" rtl="0" eaLnBrk="1" latinLnBrk="0" hangingPunct="1">
        <a:lnSpc>
          <a:spcPct val="90000"/>
        </a:lnSpc>
        <a:spcBef>
          <a:spcPts val="2100"/>
        </a:spcBef>
        <a:buFont typeface="Arial" panose="020B0604020202020204" pitchFamily="34" charset="0"/>
        <a:buChar char="•"/>
        <a:defRPr sz="5880" kern="1200">
          <a:solidFill>
            <a:schemeClr val="tx1"/>
          </a:solidFill>
          <a:latin typeface="+mn-lt"/>
          <a:ea typeface="+mn-ea"/>
          <a:cs typeface="+mn-cs"/>
        </a:defRPr>
      </a:lvl1pPr>
      <a:lvl2pPr marL="1440180" indent="-480060" algn="l" defTabSz="1920240" rtl="0" eaLnBrk="1" latinLnBrk="0" hangingPunct="1">
        <a:lnSpc>
          <a:spcPct val="90000"/>
        </a:lnSpc>
        <a:spcBef>
          <a:spcPts val="1050"/>
        </a:spcBef>
        <a:buFont typeface="Arial" panose="020B0604020202020204" pitchFamily="34" charset="0"/>
        <a:buChar char="•"/>
        <a:defRPr sz="5040" kern="1200">
          <a:solidFill>
            <a:schemeClr val="tx1"/>
          </a:solidFill>
          <a:latin typeface="+mn-lt"/>
          <a:ea typeface="+mn-ea"/>
          <a:cs typeface="+mn-cs"/>
        </a:defRPr>
      </a:lvl2pPr>
      <a:lvl3pPr marL="2400300" indent="-480060" algn="l" defTabSz="1920240" rtl="0" eaLnBrk="1" latinLnBrk="0" hangingPunct="1">
        <a:lnSpc>
          <a:spcPct val="90000"/>
        </a:lnSpc>
        <a:spcBef>
          <a:spcPts val="1050"/>
        </a:spcBef>
        <a:buFont typeface="Arial" panose="020B0604020202020204" pitchFamily="34" charset="0"/>
        <a:buChar char="•"/>
        <a:defRPr sz="4200" kern="1200">
          <a:solidFill>
            <a:schemeClr val="tx1"/>
          </a:solidFill>
          <a:latin typeface="+mn-lt"/>
          <a:ea typeface="+mn-ea"/>
          <a:cs typeface="+mn-cs"/>
        </a:defRPr>
      </a:lvl3pPr>
      <a:lvl4pPr marL="3360420" indent="-480060" algn="l" defTabSz="1920240"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4pPr>
      <a:lvl5pPr marL="4320540" indent="-480060" algn="l" defTabSz="1920240"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5pPr>
      <a:lvl6pPr marL="5280660" indent="-480060" algn="l" defTabSz="1920240"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6pPr>
      <a:lvl7pPr marL="6240780" indent="-480060" algn="l" defTabSz="1920240"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7pPr>
      <a:lvl8pPr marL="7200900" indent="-480060" algn="l" defTabSz="1920240"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8pPr>
      <a:lvl9pPr marL="8161020" indent="-480060" algn="l" defTabSz="1920240"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9pPr>
    </p:bodyStyle>
    <p:otherStyle>
      <a:defPPr>
        <a:defRPr lang="en-US"/>
      </a:defPPr>
      <a:lvl1pPr marL="0" algn="l" defTabSz="1920240" rtl="0" eaLnBrk="1" latinLnBrk="0" hangingPunct="1">
        <a:defRPr sz="3780" kern="1200">
          <a:solidFill>
            <a:schemeClr val="tx1"/>
          </a:solidFill>
          <a:latin typeface="+mn-lt"/>
          <a:ea typeface="+mn-ea"/>
          <a:cs typeface="+mn-cs"/>
        </a:defRPr>
      </a:lvl1pPr>
      <a:lvl2pPr marL="960120" algn="l" defTabSz="1920240" rtl="0" eaLnBrk="1" latinLnBrk="0" hangingPunct="1">
        <a:defRPr sz="3780" kern="1200">
          <a:solidFill>
            <a:schemeClr val="tx1"/>
          </a:solidFill>
          <a:latin typeface="+mn-lt"/>
          <a:ea typeface="+mn-ea"/>
          <a:cs typeface="+mn-cs"/>
        </a:defRPr>
      </a:lvl2pPr>
      <a:lvl3pPr marL="1920240" algn="l" defTabSz="1920240" rtl="0" eaLnBrk="1" latinLnBrk="0" hangingPunct="1">
        <a:defRPr sz="3780" kern="1200">
          <a:solidFill>
            <a:schemeClr val="tx1"/>
          </a:solidFill>
          <a:latin typeface="+mn-lt"/>
          <a:ea typeface="+mn-ea"/>
          <a:cs typeface="+mn-cs"/>
        </a:defRPr>
      </a:lvl3pPr>
      <a:lvl4pPr marL="2880360" algn="l" defTabSz="1920240" rtl="0" eaLnBrk="1" latinLnBrk="0" hangingPunct="1">
        <a:defRPr sz="3780" kern="1200">
          <a:solidFill>
            <a:schemeClr val="tx1"/>
          </a:solidFill>
          <a:latin typeface="+mn-lt"/>
          <a:ea typeface="+mn-ea"/>
          <a:cs typeface="+mn-cs"/>
        </a:defRPr>
      </a:lvl4pPr>
      <a:lvl5pPr marL="3840480" algn="l" defTabSz="1920240" rtl="0" eaLnBrk="1" latinLnBrk="0" hangingPunct="1">
        <a:defRPr sz="3780" kern="1200">
          <a:solidFill>
            <a:schemeClr val="tx1"/>
          </a:solidFill>
          <a:latin typeface="+mn-lt"/>
          <a:ea typeface="+mn-ea"/>
          <a:cs typeface="+mn-cs"/>
        </a:defRPr>
      </a:lvl5pPr>
      <a:lvl6pPr marL="4800600" algn="l" defTabSz="1920240" rtl="0" eaLnBrk="1" latinLnBrk="0" hangingPunct="1">
        <a:defRPr sz="3780" kern="1200">
          <a:solidFill>
            <a:schemeClr val="tx1"/>
          </a:solidFill>
          <a:latin typeface="+mn-lt"/>
          <a:ea typeface="+mn-ea"/>
          <a:cs typeface="+mn-cs"/>
        </a:defRPr>
      </a:lvl6pPr>
      <a:lvl7pPr marL="5760720" algn="l" defTabSz="1920240" rtl="0" eaLnBrk="1" latinLnBrk="0" hangingPunct="1">
        <a:defRPr sz="3780" kern="1200">
          <a:solidFill>
            <a:schemeClr val="tx1"/>
          </a:solidFill>
          <a:latin typeface="+mn-lt"/>
          <a:ea typeface="+mn-ea"/>
          <a:cs typeface="+mn-cs"/>
        </a:defRPr>
      </a:lvl7pPr>
      <a:lvl8pPr marL="6720840" algn="l" defTabSz="1920240" rtl="0" eaLnBrk="1" latinLnBrk="0" hangingPunct="1">
        <a:defRPr sz="3780" kern="1200">
          <a:solidFill>
            <a:schemeClr val="tx1"/>
          </a:solidFill>
          <a:latin typeface="+mn-lt"/>
          <a:ea typeface="+mn-ea"/>
          <a:cs typeface="+mn-cs"/>
        </a:defRPr>
      </a:lvl8pPr>
      <a:lvl9pPr marL="7680960" algn="l" defTabSz="1920240" rtl="0" eaLnBrk="1" latinLnBrk="0" hangingPunct="1">
        <a:defRPr sz="37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github.com/WBS-TW/CPxplorer" TargetMode="External"/><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doi.org/10.1016/j.foodchem.2019.125100" TargetMode="External"/><Relationship Id="rId5" Type="http://schemas.openxmlformats.org/officeDocument/2006/relationships/hyperlink" Target="https://doi.org/10.1021/ac504444d" TargetMode="External"/><Relationship Id="rId4" Type="http://schemas.openxmlformats.org/officeDocument/2006/relationships/hyperlink" Target="https://wbs-tw.github.io/CPquant_Shinyliv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0.sv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mailto:Thanh.wang@liu.se" TargetMode="External"/><Relationship Id="rId5" Type="http://schemas.openxmlformats.org/officeDocument/2006/relationships/hyperlink" Target="mailto:idoia.beloqui.ezquer@liu.se"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3.jpeg"/><Relationship Id="rId7" Type="http://schemas.openxmlformats.org/officeDocument/2006/relationships/image" Target="../media/image74.png"/><Relationship Id="rId2" Type="http://schemas.openxmlformats.org/officeDocument/2006/relationships/image" Target="../media/image72.jpeg"/><Relationship Id="rId1" Type="http://schemas.openxmlformats.org/officeDocument/2006/relationships/slideLayout" Target="../slideLayouts/slideLayout1.xml"/><Relationship Id="rId6" Type="http://schemas.openxmlformats.org/officeDocument/2006/relationships/hyperlink" Target="mailto:thanh.wang@liu.se" TargetMode="External"/><Relationship Id="rId5" Type="http://schemas.openxmlformats.org/officeDocument/2006/relationships/hyperlink" Target="mailto:idoia.Beloqui.ezquer@oru.se" TargetMode="External"/><Relationship Id="rId4" Type="http://schemas.openxmlformats.org/officeDocument/2006/relationships/image" Target="../media/image2.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Thanh.wang@liu.se" TargetMode="External"/><Relationship Id="rId7" Type="http://schemas.openxmlformats.org/officeDocument/2006/relationships/image" Target="../media/image7.png"/><Relationship Id="rId2" Type="http://schemas.openxmlformats.org/officeDocument/2006/relationships/hyperlink" Target="mailto:idoia.beloqui.ezquer@liu.se" TargetMode="Externa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github.com/WBS-TW/CPxplorer" TargetMode="External"/><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hyperlink" Target="https://wbs-tw.github.io/CPions_Shinylive/" TargetMode="External"/><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skyline.ms/project/home/software/skyline/begin.view" TargetMode="External"/><Relationship Id="rId7" Type="http://schemas.openxmlformats.org/officeDocument/2006/relationships/hyperlink" Target="https://github.com/WBS-TW/CPxplorer"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19C1D-FA75-0806-5D96-BB84A3552D3E}"/>
            </a:ext>
          </a:extLst>
        </p:cNvPr>
        <p:cNvGrpSpPr/>
        <p:nvPr/>
      </p:nvGrpSpPr>
      <p:grpSpPr>
        <a:xfrm>
          <a:off x="0" y="0"/>
          <a:ext cx="0" cy="0"/>
          <a:chOff x="0" y="0"/>
          <a:chExt cx="0" cy="0"/>
        </a:xfrm>
      </p:grpSpPr>
      <p:pic>
        <p:nvPicPr>
          <p:cNvPr id="114" name="Picture 113">
            <a:extLst>
              <a:ext uri="{FF2B5EF4-FFF2-40B4-BE49-F238E27FC236}">
                <a16:creationId xmlns:a16="http://schemas.microsoft.com/office/drawing/2014/main" id="{76AC4EC2-E61C-8EEA-CDBD-BD6EE8D349A1}"/>
              </a:ext>
            </a:extLst>
          </p:cNvPr>
          <p:cNvPicPr>
            <a:picLocks noChangeAspect="1"/>
          </p:cNvPicPr>
          <p:nvPr/>
        </p:nvPicPr>
        <p:blipFill>
          <a:blip r:embed="rId2"/>
          <a:stretch>
            <a:fillRect/>
          </a:stretch>
        </p:blipFill>
        <p:spPr>
          <a:xfrm>
            <a:off x="-19050" y="21236858"/>
            <a:ext cx="19773899" cy="5696966"/>
          </a:xfrm>
          <a:prstGeom prst="rect">
            <a:avLst/>
          </a:prstGeom>
        </p:spPr>
      </p:pic>
      <p:sp>
        <p:nvSpPr>
          <p:cNvPr id="19" name="Oval 18">
            <a:extLst>
              <a:ext uri="{FF2B5EF4-FFF2-40B4-BE49-F238E27FC236}">
                <a16:creationId xmlns:a16="http://schemas.microsoft.com/office/drawing/2014/main" id="{53D4FE62-3225-7B98-5250-83ABAE82A5BB}"/>
              </a:ext>
            </a:extLst>
          </p:cNvPr>
          <p:cNvSpPr/>
          <p:nvPr/>
        </p:nvSpPr>
        <p:spPr>
          <a:xfrm>
            <a:off x="-937260" y="-11140440"/>
            <a:ext cx="21076920" cy="18257520"/>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39BC4D8-2513-29C8-DEC8-CE4DCC7F00D7}"/>
              </a:ext>
            </a:extLst>
          </p:cNvPr>
          <p:cNvSpPr/>
          <p:nvPr/>
        </p:nvSpPr>
        <p:spPr>
          <a:xfrm>
            <a:off x="-1535430" y="-10622281"/>
            <a:ext cx="22273260" cy="19446239"/>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B91A757-A944-D6FB-2B4E-5569659CC910}"/>
              </a:ext>
            </a:extLst>
          </p:cNvPr>
          <p:cNvSpPr/>
          <p:nvPr/>
        </p:nvSpPr>
        <p:spPr>
          <a:xfrm>
            <a:off x="-1535430" y="20221991"/>
            <a:ext cx="22273260" cy="19446239"/>
          </a:xfrm>
          <a:prstGeom prst="ellipse">
            <a:avLst/>
          </a:prstGeom>
          <a:noFill/>
          <a:ln w="19050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801F326D-C38C-E5F9-4F35-4E9191040397}"/>
              </a:ext>
            </a:extLst>
          </p:cNvPr>
          <p:cNvSpPr/>
          <p:nvPr/>
        </p:nvSpPr>
        <p:spPr>
          <a:xfrm>
            <a:off x="3384601" y="8167816"/>
            <a:ext cx="12168260" cy="12284457"/>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B35711-801F-951A-9E79-1767BCBB8606}"/>
              </a:ext>
            </a:extLst>
          </p:cNvPr>
          <p:cNvPicPr>
            <a:picLocks noChangeAspect="1"/>
          </p:cNvPicPr>
          <p:nvPr/>
        </p:nvPicPr>
        <p:blipFill>
          <a:blip r:embed="rId3">
            <a:biLevel thresh="25000"/>
          </a:blip>
          <a:srcRect t="50000"/>
          <a:stretch/>
        </p:blipFill>
        <p:spPr>
          <a:xfrm>
            <a:off x="3580870" y="14369031"/>
            <a:ext cx="11817626" cy="5964975"/>
          </a:xfrm>
          <a:prstGeom prst="rect">
            <a:avLst/>
          </a:prstGeom>
        </p:spPr>
      </p:pic>
      <p:sp>
        <p:nvSpPr>
          <p:cNvPr id="5" name="Oval 4">
            <a:extLst>
              <a:ext uri="{FF2B5EF4-FFF2-40B4-BE49-F238E27FC236}">
                <a16:creationId xmlns:a16="http://schemas.microsoft.com/office/drawing/2014/main" id="{3230306E-7159-2857-A145-CD14EE036EE8}"/>
              </a:ext>
            </a:extLst>
          </p:cNvPr>
          <p:cNvSpPr/>
          <p:nvPr/>
        </p:nvSpPr>
        <p:spPr>
          <a:xfrm>
            <a:off x="3612963" y="8402249"/>
            <a:ext cx="11765280" cy="11697030"/>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31E088D-0173-CBF1-AD86-DB6C3C8F91D1}"/>
              </a:ext>
            </a:extLst>
          </p:cNvPr>
          <p:cNvSpPr txBox="1"/>
          <p:nvPr/>
        </p:nvSpPr>
        <p:spPr>
          <a:xfrm>
            <a:off x="2609324" y="11947072"/>
            <a:ext cx="13645661" cy="2554545"/>
          </a:xfrm>
          <a:prstGeom prst="rect">
            <a:avLst/>
          </a:prstGeom>
          <a:noFill/>
        </p:spPr>
        <p:txBody>
          <a:bodyPr wrap="square" rtlCol="0">
            <a:spAutoFit/>
          </a:bodyPr>
          <a:lstStyle/>
          <a:p>
            <a:pPr algn="ctr"/>
            <a:r>
              <a:rPr lang="en-US" sz="16000" b="1" dirty="0" err="1">
                <a:solidFill>
                  <a:schemeClr val="bg1"/>
                </a:solidFill>
                <a:latin typeface="Arial Black" panose="020B0A04020102020204" pitchFamily="34" charset="0"/>
              </a:rPr>
              <a:t>CPxplorer</a:t>
            </a:r>
            <a:endParaRPr lang="en-US" sz="16000" b="1"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1B07430C-6A9A-12B1-98E3-6CD3BD49C3E4}"/>
              </a:ext>
            </a:extLst>
          </p:cNvPr>
          <p:cNvSpPr txBox="1"/>
          <p:nvPr/>
        </p:nvSpPr>
        <p:spPr>
          <a:xfrm>
            <a:off x="5607097" y="14624329"/>
            <a:ext cx="7988206" cy="553998"/>
          </a:xfrm>
          <a:prstGeom prst="rect">
            <a:avLst/>
          </a:prstGeom>
          <a:noFill/>
        </p:spPr>
        <p:txBody>
          <a:bodyPr wrap="square">
            <a:spAutoFit/>
          </a:bodyPr>
          <a:lstStyle/>
          <a:p>
            <a:pPr algn="ctr"/>
            <a:r>
              <a:rPr lang="en-US" sz="3000" dirty="0">
                <a:solidFill>
                  <a:schemeClr val="tx2">
                    <a:lumMod val="50000"/>
                    <a:lumOff val="50000"/>
                  </a:schemeClr>
                </a:solidFill>
                <a:latin typeface="Aharoni" panose="02010803020104030203" pitchFamily="2" charset="-79"/>
                <a:cs typeface="Aharoni" panose="02010803020104030203" pitchFamily="2" charset="-79"/>
              </a:rPr>
              <a:t>https://github.com/WBS-TW/CPxplorer</a:t>
            </a:r>
          </a:p>
        </p:txBody>
      </p:sp>
      <p:sp>
        <p:nvSpPr>
          <p:cNvPr id="10" name="TextBox 9">
            <a:extLst>
              <a:ext uri="{FF2B5EF4-FFF2-40B4-BE49-F238E27FC236}">
                <a16:creationId xmlns:a16="http://schemas.microsoft.com/office/drawing/2014/main" id="{DC06631F-2C02-9654-1028-310CCE10F67E}"/>
              </a:ext>
            </a:extLst>
          </p:cNvPr>
          <p:cNvSpPr txBox="1"/>
          <p:nvPr/>
        </p:nvSpPr>
        <p:spPr>
          <a:xfrm>
            <a:off x="5032338" y="15738458"/>
            <a:ext cx="9137724" cy="1800493"/>
          </a:xfrm>
          <a:prstGeom prst="rect">
            <a:avLst/>
          </a:prstGeom>
          <a:noFill/>
        </p:spPr>
        <p:txBody>
          <a:bodyPr wrap="square">
            <a:spAutoFit/>
          </a:bodyPr>
          <a:lstStyle/>
          <a:p>
            <a:pPr algn="ctr"/>
            <a:r>
              <a:rPr lang="en-GB" sz="3700" dirty="0">
                <a:solidFill>
                  <a:schemeClr val="tx2">
                    <a:lumMod val="50000"/>
                    <a:lumOff val="50000"/>
                  </a:schemeClr>
                </a:solidFill>
                <a:latin typeface="Aharoni" panose="02010803020104030203" pitchFamily="2" charset="-79"/>
                <a:cs typeface="Aharoni" panose="02010803020104030203" pitchFamily="2" charset="-79"/>
              </a:rPr>
              <a:t>A platform-independent toolkit for rapid quantification and harmonization of polychlorinated alkanes</a:t>
            </a:r>
            <a:endParaRPr lang="en-US" sz="3700" dirty="0">
              <a:solidFill>
                <a:schemeClr val="tx2">
                  <a:lumMod val="50000"/>
                  <a:lumOff val="50000"/>
                </a:schemeClr>
              </a:solidFill>
              <a:latin typeface="Aharoni" panose="02010803020104030203" pitchFamily="2" charset="-79"/>
              <a:cs typeface="Aharoni" panose="02010803020104030203" pitchFamily="2" charset="-79"/>
            </a:endParaRPr>
          </a:p>
        </p:txBody>
      </p:sp>
      <p:pic>
        <p:nvPicPr>
          <p:cNvPr id="3" name="Picture 2">
            <a:extLst>
              <a:ext uri="{FF2B5EF4-FFF2-40B4-BE49-F238E27FC236}">
                <a16:creationId xmlns:a16="http://schemas.microsoft.com/office/drawing/2014/main" id="{CC6A7EFD-CB2C-20FE-A8B7-B08D2D71D19B}"/>
              </a:ext>
            </a:extLst>
          </p:cNvPr>
          <p:cNvPicPr>
            <a:picLocks noChangeAspect="1"/>
          </p:cNvPicPr>
          <p:nvPr/>
        </p:nvPicPr>
        <p:blipFill>
          <a:blip r:embed="rId4"/>
          <a:stretch>
            <a:fillRect/>
          </a:stretch>
        </p:blipFill>
        <p:spPr>
          <a:xfrm>
            <a:off x="8508907" y="17719366"/>
            <a:ext cx="2184585" cy="2379913"/>
          </a:xfrm>
          <a:prstGeom prst="rect">
            <a:avLst/>
          </a:prstGeom>
        </p:spPr>
      </p:pic>
    </p:spTree>
    <p:extLst>
      <p:ext uri="{BB962C8B-B14F-4D97-AF65-F5344CB8AC3E}">
        <p14:creationId xmlns:p14="http://schemas.microsoft.com/office/powerpoint/2010/main" val="884600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D4002-9199-E248-DBAB-DDFDF85D81D8}"/>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8910E12E-BD2F-712D-221A-72E4BEF0EAD3}"/>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E10D57E-A30D-45F8-0212-BC7B6ADBEB0C}"/>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111A3EB-EEB0-3641-619B-5E2220369933}"/>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34A7F970-0555-F896-60AE-31FAFDACB33A}"/>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1199AEA-30AA-F049-CC90-C988F9CB93FE}"/>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D685DF4-2031-F3A9-045C-F01B6026A95B}"/>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C9166D8-FB40-1E54-07D8-4A3C1366BA57}"/>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241D0FBF-29A1-923F-70D8-2C5FBA7A800D}"/>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AA0AE4-E9EB-E3DC-4B55-DEB03991037A}"/>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1514B-B4BA-8726-728A-30A80365CB99}"/>
              </a:ext>
            </a:extLst>
          </p:cNvPr>
          <p:cNvSpPr txBox="1"/>
          <p:nvPr/>
        </p:nvSpPr>
        <p:spPr>
          <a:xfrm>
            <a:off x="18146724" y="26187747"/>
            <a:ext cx="631115"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8</a:t>
            </a:r>
          </a:p>
        </p:txBody>
      </p:sp>
      <p:grpSp>
        <p:nvGrpSpPr>
          <p:cNvPr id="12" name="Group 11">
            <a:extLst>
              <a:ext uri="{FF2B5EF4-FFF2-40B4-BE49-F238E27FC236}">
                <a16:creationId xmlns:a16="http://schemas.microsoft.com/office/drawing/2014/main" id="{CF47B019-B5BA-2A3C-C8B4-578F074836E0}"/>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EF7DCC7F-F211-8C41-81BF-A93B249A1B2A}"/>
                </a:ext>
              </a:extLst>
            </p:cNvPr>
            <p:cNvSpPr/>
            <p:nvPr/>
          </p:nvSpPr>
          <p:spPr>
            <a:xfrm>
              <a:off x="18745655" y="2918193"/>
              <a:ext cx="7631758" cy="6444663"/>
            </a:xfrm>
            <a:prstGeom prst="ellipse">
              <a:avLst/>
            </a:prstGeom>
            <a:solidFill>
              <a:srgbClr val="62468C"/>
            </a:solidFill>
            <a:ln>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6E6FF31-AD7F-CAEB-77D0-7E34E4C864E4}"/>
                </a:ext>
              </a:extLst>
            </p:cNvPr>
            <p:cNvSpPr/>
            <p:nvPr/>
          </p:nvSpPr>
          <p:spPr>
            <a:xfrm>
              <a:off x="17849059" y="1973651"/>
              <a:ext cx="9078892" cy="7973976"/>
            </a:xfrm>
            <a:prstGeom prst="ellipse">
              <a:avLst/>
            </a:prstGeom>
            <a:noFill/>
            <a:ln w="1905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25759A3C-0400-6754-86E3-C3B70A530C90}"/>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a:solidFill>
                  <a:schemeClr val="bg1"/>
                </a:solidFill>
                <a:latin typeface="Arial Black" panose="020B0A04020102020204" pitchFamily="34" charset="0"/>
              </a:rPr>
              <a:t>Skyline</a:t>
            </a:r>
          </a:p>
        </p:txBody>
      </p:sp>
      <p:cxnSp>
        <p:nvCxnSpPr>
          <p:cNvPr id="16" name="Straight Connector 15">
            <a:extLst>
              <a:ext uri="{FF2B5EF4-FFF2-40B4-BE49-F238E27FC236}">
                <a16:creationId xmlns:a16="http://schemas.microsoft.com/office/drawing/2014/main" id="{535C5268-901D-C056-FD3D-406004A391A4}"/>
              </a:ext>
            </a:extLst>
          </p:cNvPr>
          <p:cNvCxnSpPr>
            <a:cxnSpLocks/>
          </p:cNvCxnSpPr>
          <p:nvPr/>
        </p:nvCxnSpPr>
        <p:spPr>
          <a:xfrm>
            <a:off x="5070630" y="3024248"/>
            <a:ext cx="10972800" cy="0"/>
          </a:xfrm>
          <a:prstGeom prst="line">
            <a:avLst/>
          </a:prstGeom>
          <a:ln>
            <a:solidFill>
              <a:srgbClr val="62468C"/>
            </a:solidFill>
          </a:ln>
        </p:spPr>
        <p:style>
          <a:lnRef idx="2">
            <a:schemeClr val="accent3"/>
          </a:lnRef>
          <a:fillRef idx="0">
            <a:schemeClr val="accent3"/>
          </a:fillRef>
          <a:effectRef idx="1">
            <a:schemeClr val="accent3"/>
          </a:effectRef>
          <a:fontRef idx="minor">
            <a:schemeClr val="tx1"/>
          </a:fontRef>
        </p:style>
      </p:cxnSp>
      <p:sp>
        <p:nvSpPr>
          <p:cNvPr id="2" name="TextBox 1">
            <a:extLst>
              <a:ext uri="{FF2B5EF4-FFF2-40B4-BE49-F238E27FC236}">
                <a16:creationId xmlns:a16="http://schemas.microsoft.com/office/drawing/2014/main" id="{F63A605B-300C-295D-A8E5-AC9C9822A249}"/>
              </a:ext>
            </a:extLst>
          </p:cNvPr>
          <p:cNvSpPr txBox="1"/>
          <p:nvPr/>
        </p:nvSpPr>
        <p:spPr>
          <a:xfrm>
            <a:off x="5143431" y="1975517"/>
            <a:ext cx="11253858" cy="1015663"/>
          </a:xfrm>
          <a:prstGeom prst="rect">
            <a:avLst/>
          </a:prstGeom>
          <a:noFill/>
        </p:spPr>
        <p:txBody>
          <a:bodyPr wrap="square" rtlCol="0">
            <a:spAutoFit/>
          </a:bodyPr>
          <a:lstStyle/>
          <a:p>
            <a:pPr algn="ctr"/>
            <a:r>
              <a:rPr lang="en-US" sz="6000" b="1" dirty="0">
                <a:solidFill>
                  <a:srgbClr val="62468C"/>
                </a:solidFill>
                <a:latin typeface="Arial Black" panose="020B0A04020102020204" pitchFamily="34" charset="0"/>
              </a:rPr>
              <a:t>INTEGRATE THE DATA</a:t>
            </a:r>
          </a:p>
        </p:txBody>
      </p:sp>
      <p:sp>
        <p:nvSpPr>
          <p:cNvPr id="32" name="TextBox 31">
            <a:extLst>
              <a:ext uri="{FF2B5EF4-FFF2-40B4-BE49-F238E27FC236}">
                <a16:creationId xmlns:a16="http://schemas.microsoft.com/office/drawing/2014/main" id="{B1854476-BD10-AA45-36FF-4A0FB358D240}"/>
              </a:ext>
            </a:extLst>
          </p:cNvPr>
          <p:cNvSpPr txBox="1"/>
          <p:nvPr/>
        </p:nvSpPr>
        <p:spPr>
          <a:xfrm>
            <a:off x="2606040" y="3420553"/>
            <a:ext cx="13670280" cy="156966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Once the settings are set, the method can be saved and the raw data imported. Skyline supports major MS vendor raw files as well as .</a:t>
            </a:r>
            <a:r>
              <a:rPr lang="en-GB" sz="3200" dirty="0" err="1">
                <a:solidFill>
                  <a:srgbClr val="62468C"/>
                </a:solidFill>
                <a:latin typeface="Aharoni" panose="02010803020104030203" pitchFamily="2" charset="-79"/>
                <a:cs typeface="Aharoni" panose="02010803020104030203" pitchFamily="2" charset="-79"/>
              </a:rPr>
              <a:t>mzml</a:t>
            </a:r>
            <a:r>
              <a:rPr lang="en-GB" sz="3200" dirty="0">
                <a:solidFill>
                  <a:srgbClr val="62468C"/>
                </a:solidFill>
                <a:latin typeface="Aharoni" panose="02010803020104030203" pitchFamily="2" charset="-79"/>
                <a:cs typeface="Aharoni" panose="02010803020104030203" pitchFamily="2" charset="-79"/>
              </a:rPr>
              <a:t> format. without prior data conversion. </a:t>
            </a:r>
          </a:p>
        </p:txBody>
      </p:sp>
      <p:sp>
        <p:nvSpPr>
          <p:cNvPr id="38" name="Oval 37">
            <a:extLst>
              <a:ext uri="{FF2B5EF4-FFF2-40B4-BE49-F238E27FC236}">
                <a16:creationId xmlns:a16="http://schemas.microsoft.com/office/drawing/2014/main" id="{6F672D12-A856-1C3F-74AB-ABA3413077B1}"/>
              </a:ext>
            </a:extLst>
          </p:cNvPr>
          <p:cNvSpPr/>
          <p:nvPr/>
        </p:nvSpPr>
        <p:spPr>
          <a:xfrm>
            <a:off x="10123334" y="7873484"/>
            <a:ext cx="685693" cy="606139"/>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9155231-297E-98DD-7AB5-EB6B22835E42}"/>
              </a:ext>
            </a:extLst>
          </p:cNvPr>
          <p:cNvSpPr txBox="1"/>
          <p:nvPr/>
        </p:nvSpPr>
        <p:spPr>
          <a:xfrm>
            <a:off x="9213339" y="11899942"/>
            <a:ext cx="7321260" cy="353943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multiparameter display can be selected at the window “View”. The “Replicate Comparison” option displays the same Molecule for the different samples; while the “Molecule Comparison” shows all the molecules in all the samples</a:t>
            </a:r>
          </a:p>
        </p:txBody>
      </p:sp>
      <p:sp>
        <p:nvSpPr>
          <p:cNvPr id="40" name="TextBox 39">
            <a:extLst>
              <a:ext uri="{FF2B5EF4-FFF2-40B4-BE49-F238E27FC236}">
                <a16:creationId xmlns:a16="http://schemas.microsoft.com/office/drawing/2014/main" id="{FCC8012E-C2B2-5215-0289-43EC0E9BF0EA}"/>
              </a:ext>
            </a:extLst>
          </p:cNvPr>
          <p:cNvSpPr txBox="1"/>
          <p:nvPr/>
        </p:nvSpPr>
        <p:spPr>
          <a:xfrm>
            <a:off x="7412483" y="23060749"/>
            <a:ext cx="6512590" cy="156966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profile data will be displayed when clicking on the chromatogram of one of the ions</a:t>
            </a:r>
          </a:p>
        </p:txBody>
      </p:sp>
      <p:pic>
        <p:nvPicPr>
          <p:cNvPr id="15" name="Picture 14">
            <a:extLst>
              <a:ext uri="{FF2B5EF4-FFF2-40B4-BE49-F238E27FC236}">
                <a16:creationId xmlns:a16="http://schemas.microsoft.com/office/drawing/2014/main" id="{B17DBD09-F62A-CFB2-46E0-2B3C2B28FBC3}"/>
              </a:ext>
            </a:extLst>
          </p:cNvPr>
          <p:cNvPicPr>
            <a:picLocks noChangeAspect="1"/>
          </p:cNvPicPr>
          <p:nvPr/>
        </p:nvPicPr>
        <p:blipFill>
          <a:blip r:embed="rId3"/>
          <a:srcRect t="4420" r="15635" b="20965"/>
          <a:stretch/>
        </p:blipFill>
        <p:spPr>
          <a:xfrm>
            <a:off x="9225487" y="5400490"/>
            <a:ext cx="6795509" cy="3556618"/>
          </a:xfrm>
          <a:prstGeom prst="rect">
            <a:avLst/>
          </a:prstGeom>
        </p:spPr>
      </p:pic>
      <p:pic>
        <p:nvPicPr>
          <p:cNvPr id="6" name="Picture 5">
            <a:extLst>
              <a:ext uri="{FF2B5EF4-FFF2-40B4-BE49-F238E27FC236}">
                <a16:creationId xmlns:a16="http://schemas.microsoft.com/office/drawing/2014/main" id="{EE957D0A-C9FF-5BBC-3511-BA9964BFE240}"/>
              </a:ext>
            </a:extLst>
          </p:cNvPr>
          <p:cNvPicPr>
            <a:picLocks noChangeAspect="1"/>
          </p:cNvPicPr>
          <p:nvPr/>
        </p:nvPicPr>
        <p:blipFill>
          <a:blip r:embed="rId4"/>
          <a:srcRect r="23301" b="29246"/>
          <a:stretch/>
        </p:blipFill>
        <p:spPr>
          <a:xfrm>
            <a:off x="2638447" y="5400489"/>
            <a:ext cx="6795509" cy="3556618"/>
          </a:xfrm>
          <a:prstGeom prst="rect">
            <a:avLst/>
          </a:prstGeom>
        </p:spPr>
      </p:pic>
      <p:pic>
        <p:nvPicPr>
          <p:cNvPr id="18" name="Picture 17">
            <a:extLst>
              <a:ext uri="{FF2B5EF4-FFF2-40B4-BE49-F238E27FC236}">
                <a16:creationId xmlns:a16="http://schemas.microsoft.com/office/drawing/2014/main" id="{802FB14C-A1A7-C5D2-895A-039427201186}"/>
              </a:ext>
            </a:extLst>
          </p:cNvPr>
          <p:cNvPicPr>
            <a:picLocks noChangeAspect="1"/>
          </p:cNvPicPr>
          <p:nvPr/>
        </p:nvPicPr>
        <p:blipFill>
          <a:blip r:embed="rId4"/>
          <a:srcRect l="77065" t="59677" b="31940"/>
          <a:stretch/>
        </p:blipFill>
        <p:spPr>
          <a:xfrm>
            <a:off x="9466363" y="8400274"/>
            <a:ext cx="2032042" cy="421434"/>
          </a:xfrm>
          <a:prstGeom prst="rect">
            <a:avLst/>
          </a:prstGeom>
        </p:spPr>
      </p:pic>
      <p:sp>
        <p:nvSpPr>
          <p:cNvPr id="17" name="Rectangle: Rounded Corners 16">
            <a:extLst>
              <a:ext uri="{FF2B5EF4-FFF2-40B4-BE49-F238E27FC236}">
                <a16:creationId xmlns:a16="http://schemas.microsoft.com/office/drawing/2014/main" id="{B5238282-7EB7-E5F7-3334-F2310BD71B43}"/>
              </a:ext>
            </a:extLst>
          </p:cNvPr>
          <p:cNvSpPr/>
          <p:nvPr/>
        </p:nvSpPr>
        <p:spPr>
          <a:xfrm>
            <a:off x="2606040" y="8381754"/>
            <a:ext cx="8892365" cy="439953"/>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44ECCD-D5C8-F451-58D4-79ACA937C554}"/>
              </a:ext>
            </a:extLst>
          </p:cNvPr>
          <p:cNvSpPr txBox="1"/>
          <p:nvPr/>
        </p:nvSpPr>
        <p:spPr>
          <a:xfrm>
            <a:off x="2758440" y="9600354"/>
            <a:ext cx="13670280" cy="2062103"/>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For the peak integration, the </a:t>
            </a:r>
            <a:r>
              <a:rPr lang="en-GB" sz="3200" dirty="0" err="1">
                <a:solidFill>
                  <a:srgbClr val="62468C"/>
                </a:solidFill>
                <a:latin typeface="Aharoni" panose="02010803020104030203" pitchFamily="2" charset="-79"/>
                <a:cs typeface="Aharoni" panose="02010803020104030203" pitchFamily="2" charset="-79"/>
              </a:rPr>
              <a:t>CPxplorer</a:t>
            </a:r>
            <a:r>
              <a:rPr lang="en-GB" sz="3200" dirty="0">
                <a:solidFill>
                  <a:srgbClr val="62468C"/>
                </a:solidFill>
                <a:latin typeface="Aharoni" panose="02010803020104030203" pitchFamily="2" charset="-79"/>
                <a:cs typeface="Aharoni" panose="02010803020104030203" pitchFamily="2" charset="-79"/>
              </a:rPr>
              <a:t> workflow advises verifying several parameters, including retention time, isotopic distribution, mass error, and m/z profile data distribution. Therefore, several panels are recommended to display in Skyline</a:t>
            </a:r>
          </a:p>
        </p:txBody>
      </p:sp>
      <p:sp>
        <p:nvSpPr>
          <p:cNvPr id="34" name="Oval 33">
            <a:extLst>
              <a:ext uri="{FF2B5EF4-FFF2-40B4-BE49-F238E27FC236}">
                <a16:creationId xmlns:a16="http://schemas.microsoft.com/office/drawing/2014/main" id="{EE46B6AE-10F8-1660-DDF4-74013184C2F7}"/>
              </a:ext>
            </a:extLst>
          </p:cNvPr>
          <p:cNvSpPr/>
          <p:nvPr/>
        </p:nvSpPr>
        <p:spPr>
          <a:xfrm>
            <a:off x="2550620" y="5530708"/>
            <a:ext cx="605310" cy="298314"/>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C1C79C62-5E6B-9D42-648A-6C1E0DE281DD}"/>
              </a:ext>
            </a:extLst>
          </p:cNvPr>
          <p:cNvGrpSpPr/>
          <p:nvPr/>
        </p:nvGrpSpPr>
        <p:grpSpPr>
          <a:xfrm>
            <a:off x="2802737" y="11831656"/>
            <a:ext cx="5999780" cy="3457358"/>
            <a:chOff x="2853275" y="12792895"/>
            <a:chExt cx="5999780" cy="3457358"/>
          </a:xfrm>
        </p:grpSpPr>
        <p:grpSp>
          <p:nvGrpSpPr>
            <p:cNvPr id="37" name="Group 36">
              <a:extLst>
                <a:ext uri="{FF2B5EF4-FFF2-40B4-BE49-F238E27FC236}">
                  <a16:creationId xmlns:a16="http://schemas.microsoft.com/office/drawing/2014/main" id="{D0B94C74-2C91-9BB5-6090-2FB498177760}"/>
                </a:ext>
              </a:extLst>
            </p:cNvPr>
            <p:cNvGrpSpPr/>
            <p:nvPr/>
          </p:nvGrpSpPr>
          <p:grpSpPr>
            <a:xfrm>
              <a:off x="2853275" y="12792895"/>
              <a:ext cx="2972894" cy="1887332"/>
              <a:chOff x="2865280" y="16445850"/>
              <a:chExt cx="2633720" cy="1531772"/>
            </a:xfrm>
          </p:grpSpPr>
          <p:pic>
            <p:nvPicPr>
              <p:cNvPr id="24" name="Picture 23">
                <a:extLst>
                  <a:ext uri="{FF2B5EF4-FFF2-40B4-BE49-F238E27FC236}">
                    <a16:creationId xmlns:a16="http://schemas.microsoft.com/office/drawing/2014/main" id="{A782F144-D07A-8E44-9B70-ECEB26EB92D4}"/>
                  </a:ext>
                </a:extLst>
              </p:cNvPr>
              <p:cNvPicPr>
                <a:picLocks noChangeAspect="1"/>
              </p:cNvPicPr>
              <p:nvPr/>
            </p:nvPicPr>
            <p:blipFill>
              <a:blip r:embed="rId5"/>
              <a:srcRect t="64017" r="55273" b="27653"/>
              <a:stretch/>
            </p:blipFill>
            <p:spPr>
              <a:xfrm>
                <a:off x="2865280" y="17373602"/>
                <a:ext cx="2385611" cy="604020"/>
              </a:xfrm>
              <a:prstGeom prst="rect">
                <a:avLst/>
              </a:prstGeom>
            </p:spPr>
          </p:pic>
          <p:pic>
            <p:nvPicPr>
              <p:cNvPr id="33" name="Picture 32">
                <a:extLst>
                  <a:ext uri="{FF2B5EF4-FFF2-40B4-BE49-F238E27FC236}">
                    <a16:creationId xmlns:a16="http://schemas.microsoft.com/office/drawing/2014/main" id="{F1931328-EFBD-6F18-2A7B-36A980FBB004}"/>
                  </a:ext>
                </a:extLst>
              </p:cNvPr>
              <p:cNvPicPr>
                <a:picLocks noChangeAspect="1"/>
              </p:cNvPicPr>
              <p:nvPr/>
            </p:nvPicPr>
            <p:blipFill>
              <a:blip r:embed="rId5"/>
              <a:srcRect l="875" t="483" r="51045" b="90048"/>
              <a:stretch/>
            </p:blipFill>
            <p:spPr>
              <a:xfrm>
                <a:off x="2934555" y="16501271"/>
                <a:ext cx="2564445" cy="686638"/>
              </a:xfrm>
              <a:prstGeom prst="rect">
                <a:avLst/>
              </a:prstGeom>
            </p:spPr>
          </p:pic>
          <p:sp>
            <p:nvSpPr>
              <p:cNvPr id="35" name="Oval 34">
                <a:extLst>
                  <a:ext uri="{FF2B5EF4-FFF2-40B4-BE49-F238E27FC236}">
                    <a16:creationId xmlns:a16="http://schemas.microsoft.com/office/drawing/2014/main" id="{0AE708D7-862C-2743-FA28-CDEA37CBCA7F}"/>
                  </a:ext>
                </a:extLst>
              </p:cNvPr>
              <p:cNvSpPr/>
              <p:nvPr/>
            </p:nvSpPr>
            <p:spPr>
              <a:xfrm>
                <a:off x="2923308" y="16445850"/>
                <a:ext cx="742083" cy="243731"/>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B6E18EF-C051-1335-B307-2B939C979C25}"/>
                  </a:ext>
                </a:extLst>
              </p:cNvPr>
              <p:cNvSpPr txBox="1"/>
              <p:nvPr/>
            </p:nvSpPr>
            <p:spPr>
              <a:xfrm>
                <a:off x="3686362" y="16956619"/>
                <a:ext cx="561449" cy="58477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a:t>
                </a:r>
              </a:p>
            </p:txBody>
          </p:sp>
        </p:grpSp>
        <p:pic>
          <p:nvPicPr>
            <p:cNvPr id="42" name="Picture 41">
              <a:extLst>
                <a:ext uri="{FF2B5EF4-FFF2-40B4-BE49-F238E27FC236}">
                  <a16:creationId xmlns:a16="http://schemas.microsoft.com/office/drawing/2014/main" id="{FA219383-445B-5252-92D5-62CEEE6DCD53}"/>
                </a:ext>
              </a:extLst>
            </p:cNvPr>
            <p:cNvPicPr>
              <a:picLocks noChangeAspect="1"/>
            </p:cNvPicPr>
            <p:nvPr/>
          </p:nvPicPr>
          <p:blipFill>
            <a:blip r:embed="rId6"/>
            <a:srcRect t="68057" r="56042" b="25028"/>
            <a:stretch/>
          </p:blipFill>
          <p:spPr>
            <a:xfrm>
              <a:off x="2903147" y="14303326"/>
              <a:ext cx="2692833" cy="585225"/>
            </a:xfrm>
            <a:prstGeom prst="rect">
              <a:avLst/>
            </a:prstGeom>
          </p:spPr>
        </p:pic>
        <p:pic>
          <p:nvPicPr>
            <p:cNvPr id="43" name="Picture 42">
              <a:extLst>
                <a:ext uri="{FF2B5EF4-FFF2-40B4-BE49-F238E27FC236}">
                  <a16:creationId xmlns:a16="http://schemas.microsoft.com/office/drawing/2014/main" id="{80B430EB-D3C7-F9F8-8220-D040A50B35A4}"/>
                </a:ext>
              </a:extLst>
            </p:cNvPr>
            <p:cNvPicPr>
              <a:picLocks noChangeAspect="1"/>
            </p:cNvPicPr>
            <p:nvPr/>
          </p:nvPicPr>
          <p:blipFill>
            <a:blip r:embed="rId6"/>
            <a:srcRect l="43753" t="68313" r="4461" b="22893"/>
            <a:stretch/>
          </p:blipFill>
          <p:spPr>
            <a:xfrm>
              <a:off x="5569527" y="14346662"/>
              <a:ext cx="3172393" cy="744227"/>
            </a:xfrm>
            <a:prstGeom prst="rect">
              <a:avLst/>
            </a:prstGeom>
          </p:spPr>
        </p:pic>
        <p:pic>
          <p:nvPicPr>
            <p:cNvPr id="44" name="Picture 43">
              <a:extLst>
                <a:ext uri="{FF2B5EF4-FFF2-40B4-BE49-F238E27FC236}">
                  <a16:creationId xmlns:a16="http://schemas.microsoft.com/office/drawing/2014/main" id="{F335E361-D1F5-8A46-603F-6B8A33FC45CB}"/>
                </a:ext>
              </a:extLst>
            </p:cNvPr>
            <p:cNvPicPr>
              <a:picLocks noChangeAspect="1"/>
            </p:cNvPicPr>
            <p:nvPr/>
          </p:nvPicPr>
          <p:blipFill>
            <a:blip r:embed="rId5"/>
            <a:srcRect l="44727" t="65245" r="3338" b="27653"/>
            <a:stretch/>
          </p:blipFill>
          <p:spPr>
            <a:xfrm>
              <a:off x="5615082" y="13628676"/>
              <a:ext cx="3126838" cy="634465"/>
            </a:xfrm>
            <a:prstGeom prst="rect">
              <a:avLst/>
            </a:prstGeom>
          </p:spPr>
        </p:pic>
        <p:pic>
          <p:nvPicPr>
            <p:cNvPr id="28" name="Picture 27">
              <a:extLst>
                <a:ext uri="{FF2B5EF4-FFF2-40B4-BE49-F238E27FC236}">
                  <a16:creationId xmlns:a16="http://schemas.microsoft.com/office/drawing/2014/main" id="{E34A0E2F-E404-DE71-2324-9AB7C765F8F6}"/>
                </a:ext>
              </a:extLst>
            </p:cNvPr>
            <p:cNvPicPr>
              <a:picLocks noChangeAspect="1"/>
            </p:cNvPicPr>
            <p:nvPr/>
          </p:nvPicPr>
          <p:blipFill>
            <a:blip r:embed="rId7"/>
            <a:srcRect t="75019" b="9392"/>
            <a:stretch/>
          </p:blipFill>
          <p:spPr>
            <a:xfrm>
              <a:off x="2918776" y="14928483"/>
              <a:ext cx="5934279" cy="1321770"/>
            </a:xfrm>
            <a:prstGeom prst="rect">
              <a:avLst/>
            </a:prstGeom>
          </p:spPr>
        </p:pic>
      </p:grpSp>
      <p:sp>
        <p:nvSpPr>
          <p:cNvPr id="48" name="Rectangle: Rounded Corners 47">
            <a:extLst>
              <a:ext uri="{FF2B5EF4-FFF2-40B4-BE49-F238E27FC236}">
                <a16:creationId xmlns:a16="http://schemas.microsoft.com/office/drawing/2014/main" id="{1724E77E-5DBA-9405-5FFD-8593C565E197}"/>
              </a:ext>
            </a:extLst>
          </p:cNvPr>
          <p:cNvSpPr/>
          <p:nvPr/>
        </p:nvSpPr>
        <p:spPr>
          <a:xfrm>
            <a:off x="2758441" y="12574525"/>
            <a:ext cx="5831378" cy="726989"/>
          </a:xfrm>
          <a:custGeom>
            <a:avLst/>
            <a:gdLst>
              <a:gd name="connsiteX0" fmla="*/ 0 w 5831378"/>
              <a:gd name="connsiteY0" fmla="*/ 120088 h 720515"/>
              <a:gd name="connsiteX1" fmla="*/ 120088 w 5831378"/>
              <a:gd name="connsiteY1" fmla="*/ 0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0 w 5831378"/>
              <a:gd name="connsiteY8" fmla="*/ 120088 h 720515"/>
              <a:gd name="connsiteX0" fmla="*/ 0 w 5831378"/>
              <a:gd name="connsiteY0" fmla="*/ 120088 h 720515"/>
              <a:gd name="connsiteX1" fmla="*/ 2586197 w 5831378"/>
              <a:gd name="connsiteY1" fmla="*/ 207818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0 w 5831378"/>
              <a:gd name="connsiteY8" fmla="*/ 120088 h 720515"/>
              <a:gd name="connsiteX0" fmla="*/ 207818 w 5831378"/>
              <a:gd name="connsiteY0" fmla="*/ 438742 h 720515"/>
              <a:gd name="connsiteX1" fmla="*/ 2586197 w 5831378"/>
              <a:gd name="connsiteY1" fmla="*/ 207818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207818 w 5831378"/>
              <a:gd name="connsiteY8" fmla="*/ 438742 h 720515"/>
              <a:gd name="connsiteX0" fmla="*/ 207818 w 5831378"/>
              <a:gd name="connsiteY0" fmla="*/ 438742 h 720515"/>
              <a:gd name="connsiteX1" fmla="*/ 2613907 w 5831378"/>
              <a:gd name="connsiteY1" fmla="*/ 346363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207818 w 5831378"/>
              <a:gd name="connsiteY8" fmla="*/ 438742 h 720515"/>
              <a:gd name="connsiteX0" fmla="*/ 207818 w 5831378"/>
              <a:gd name="connsiteY0" fmla="*/ 445216 h 726989"/>
              <a:gd name="connsiteX1" fmla="*/ 2613907 w 5831378"/>
              <a:gd name="connsiteY1" fmla="*/ 352837 h 726989"/>
              <a:gd name="connsiteX2" fmla="*/ 5711290 w 5831378"/>
              <a:gd name="connsiteY2" fmla="*/ 6474 h 726989"/>
              <a:gd name="connsiteX3" fmla="*/ 5831378 w 5831378"/>
              <a:gd name="connsiteY3" fmla="*/ 126562 h 726989"/>
              <a:gd name="connsiteX4" fmla="*/ 5831378 w 5831378"/>
              <a:gd name="connsiteY4" fmla="*/ 606901 h 726989"/>
              <a:gd name="connsiteX5" fmla="*/ 5711290 w 5831378"/>
              <a:gd name="connsiteY5" fmla="*/ 726989 h 726989"/>
              <a:gd name="connsiteX6" fmla="*/ 120088 w 5831378"/>
              <a:gd name="connsiteY6" fmla="*/ 726989 h 726989"/>
              <a:gd name="connsiteX7" fmla="*/ 0 w 5831378"/>
              <a:gd name="connsiteY7" fmla="*/ 606901 h 726989"/>
              <a:gd name="connsiteX8" fmla="*/ 207818 w 5831378"/>
              <a:gd name="connsiteY8" fmla="*/ 445216 h 72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378" h="726989">
                <a:moveTo>
                  <a:pt x="207818" y="445216"/>
                </a:moveTo>
                <a:cubicBezTo>
                  <a:pt x="207818" y="378893"/>
                  <a:pt x="2547584" y="352837"/>
                  <a:pt x="2613907" y="352837"/>
                </a:cubicBezTo>
                <a:cubicBezTo>
                  <a:pt x="2884368" y="-76654"/>
                  <a:pt x="3847556" y="6474"/>
                  <a:pt x="5711290" y="6474"/>
                </a:cubicBezTo>
                <a:cubicBezTo>
                  <a:pt x="5777613" y="6474"/>
                  <a:pt x="5831378" y="60239"/>
                  <a:pt x="5831378" y="126562"/>
                </a:cubicBezTo>
                <a:lnTo>
                  <a:pt x="5831378" y="606901"/>
                </a:lnTo>
                <a:cubicBezTo>
                  <a:pt x="5831378" y="673224"/>
                  <a:pt x="5777613" y="726989"/>
                  <a:pt x="5711290" y="726989"/>
                </a:cubicBezTo>
                <a:lnTo>
                  <a:pt x="120088" y="726989"/>
                </a:lnTo>
                <a:cubicBezTo>
                  <a:pt x="53765" y="726989"/>
                  <a:pt x="0" y="673224"/>
                  <a:pt x="0" y="606901"/>
                </a:cubicBezTo>
                <a:lnTo>
                  <a:pt x="207818" y="445216"/>
                </a:lnTo>
                <a:close/>
              </a:path>
            </a:pathLst>
          </a:cu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7">
            <a:extLst>
              <a:ext uri="{FF2B5EF4-FFF2-40B4-BE49-F238E27FC236}">
                <a16:creationId xmlns:a16="http://schemas.microsoft.com/office/drawing/2014/main" id="{06FC6B5A-8D6F-8FCE-64B3-3C1231213E29}"/>
              </a:ext>
            </a:extLst>
          </p:cNvPr>
          <p:cNvSpPr/>
          <p:nvPr/>
        </p:nvSpPr>
        <p:spPr>
          <a:xfrm flipV="1">
            <a:off x="2758436" y="13350378"/>
            <a:ext cx="5831378" cy="623521"/>
          </a:xfrm>
          <a:custGeom>
            <a:avLst/>
            <a:gdLst>
              <a:gd name="connsiteX0" fmla="*/ 0 w 5831378"/>
              <a:gd name="connsiteY0" fmla="*/ 120088 h 720515"/>
              <a:gd name="connsiteX1" fmla="*/ 120088 w 5831378"/>
              <a:gd name="connsiteY1" fmla="*/ 0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0 w 5831378"/>
              <a:gd name="connsiteY8" fmla="*/ 120088 h 720515"/>
              <a:gd name="connsiteX0" fmla="*/ 0 w 5831378"/>
              <a:gd name="connsiteY0" fmla="*/ 120088 h 720515"/>
              <a:gd name="connsiteX1" fmla="*/ 2586197 w 5831378"/>
              <a:gd name="connsiteY1" fmla="*/ 207818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0 w 5831378"/>
              <a:gd name="connsiteY8" fmla="*/ 120088 h 720515"/>
              <a:gd name="connsiteX0" fmla="*/ 207818 w 5831378"/>
              <a:gd name="connsiteY0" fmla="*/ 438742 h 720515"/>
              <a:gd name="connsiteX1" fmla="*/ 2586197 w 5831378"/>
              <a:gd name="connsiteY1" fmla="*/ 207818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207818 w 5831378"/>
              <a:gd name="connsiteY8" fmla="*/ 438742 h 720515"/>
              <a:gd name="connsiteX0" fmla="*/ 207818 w 5831378"/>
              <a:gd name="connsiteY0" fmla="*/ 438742 h 720515"/>
              <a:gd name="connsiteX1" fmla="*/ 2613907 w 5831378"/>
              <a:gd name="connsiteY1" fmla="*/ 346363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207818 w 5831378"/>
              <a:gd name="connsiteY8" fmla="*/ 438742 h 720515"/>
              <a:gd name="connsiteX0" fmla="*/ 207818 w 5831378"/>
              <a:gd name="connsiteY0" fmla="*/ 445216 h 726989"/>
              <a:gd name="connsiteX1" fmla="*/ 2613907 w 5831378"/>
              <a:gd name="connsiteY1" fmla="*/ 352837 h 726989"/>
              <a:gd name="connsiteX2" fmla="*/ 5711290 w 5831378"/>
              <a:gd name="connsiteY2" fmla="*/ 6474 h 726989"/>
              <a:gd name="connsiteX3" fmla="*/ 5831378 w 5831378"/>
              <a:gd name="connsiteY3" fmla="*/ 126562 h 726989"/>
              <a:gd name="connsiteX4" fmla="*/ 5831378 w 5831378"/>
              <a:gd name="connsiteY4" fmla="*/ 606901 h 726989"/>
              <a:gd name="connsiteX5" fmla="*/ 5711290 w 5831378"/>
              <a:gd name="connsiteY5" fmla="*/ 726989 h 726989"/>
              <a:gd name="connsiteX6" fmla="*/ 120088 w 5831378"/>
              <a:gd name="connsiteY6" fmla="*/ 726989 h 726989"/>
              <a:gd name="connsiteX7" fmla="*/ 0 w 5831378"/>
              <a:gd name="connsiteY7" fmla="*/ 606901 h 726989"/>
              <a:gd name="connsiteX8" fmla="*/ 207818 w 5831378"/>
              <a:gd name="connsiteY8" fmla="*/ 445216 h 726989"/>
              <a:gd name="connsiteX0" fmla="*/ 207818 w 5831378"/>
              <a:gd name="connsiteY0" fmla="*/ 445216 h 726989"/>
              <a:gd name="connsiteX1" fmla="*/ 2419944 w 5831378"/>
              <a:gd name="connsiteY1" fmla="*/ 352837 h 726989"/>
              <a:gd name="connsiteX2" fmla="*/ 5711290 w 5831378"/>
              <a:gd name="connsiteY2" fmla="*/ 6474 h 726989"/>
              <a:gd name="connsiteX3" fmla="*/ 5831378 w 5831378"/>
              <a:gd name="connsiteY3" fmla="*/ 126562 h 726989"/>
              <a:gd name="connsiteX4" fmla="*/ 5831378 w 5831378"/>
              <a:gd name="connsiteY4" fmla="*/ 606901 h 726989"/>
              <a:gd name="connsiteX5" fmla="*/ 5711290 w 5831378"/>
              <a:gd name="connsiteY5" fmla="*/ 726989 h 726989"/>
              <a:gd name="connsiteX6" fmla="*/ 120088 w 5831378"/>
              <a:gd name="connsiteY6" fmla="*/ 726989 h 726989"/>
              <a:gd name="connsiteX7" fmla="*/ 0 w 5831378"/>
              <a:gd name="connsiteY7" fmla="*/ 606901 h 726989"/>
              <a:gd name="connsiteX8" fmla="*/ 207818 w 5831378"/>
              <a:gd name="connsiteY8" fmla="*/ 445216 h 72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378" h="726989">
                <a:moveTo>
                  <a:pt x="207818" y="445216"/>
                </a:moveTo>
                <a:cubicBezTo>
                  <a:pt x="207818" y="378893"/>
                  <a:pt x="2353621" y="352837"/>
                  <a:pt x="2419944" y="352837"/>
                </a:cubicBezTo>
                <a:cubicBezTo>
                  <a:pt x="2690405" y="-76654"/>
                  <a:pt x="3847556" y="6474"/>
                  <a:pt x="5711290" y="6474"/>
                </a:cubicBezTo>
                <a:cubicBezTo>
                  <a:pt x="5777613" y="6474"/>
                  <a:pt x="5831378" y="60239"/>
                  <a:pt x="5831378" y="126562"/>
                </a:cubicBezTo>
                <a:lnTo>
                  <a:pt x="5831378" y="606901"/>
                </a:lnTo>
                <a:cubicBezTo>
                  <a:pt x="5831378" y="673224"/>
                  <a:pt x="5777613" y="726989"/>
                  <a:pt x="5711290" y="726989"/>
                </a:cubicBezTo>
                <a:lnTo>
                  <a:pt x="120088" y="726989"/>
                </a:lnTo>
                <a:cubicBezTo>
                  <a:pt x="53765" y="726989"/>
                  <a:pt x="0" y="673224"/>
                  <a:pt x="0" y="606901"/>
                </a:cubicBezTo>
                <a:lnTo>
                  <a:pt x="207818" y="445216"/>
                </a:lnTo>
                <a:close/>
              </a:path>
            </a:pathLst>
          </a:cu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7">
            <a:extLst>
              <a:ext uri="{FF2B5EF4-FFF2-40B4-BE49-F238E27FC236}">
                <a16:creationId xmlns:a16="http://schemas.microsoft.com/office/drawing/2014/main" id="{58EFD454-7987-45C5-E664-16F5319917AB}"/>
              </a:ext>
            </a:extLst>
          </p:cNvPr>
          <p:cNvSpPr/>
          <p:nvPr/>
        </p:nvSpPr>
        <p:spPr>
          <a:xfrm flipV="1">
            <a:off x="2809220" y="13932198"/>
            <a:ext cx="5831378" cy="713443"/>
          </a:xfrm>
          <a:custGeom>
            <a:avLst/>
            <a:gdLst>
              <a:gd name="connsiteX0" fmla="*/ 0 w 5831378"/>
              <a:gd name="connsiteY0" fmla="*/ 120088 h 720515"/>
              <a:gd name="connsiteX1" fmla="*/ 120088 w 5831378"/>
              <a:gd name="connsiteY1" fmla="*/ 0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0 w 5831378"/>
              <a:gd name="connsiteY8" fmla="*/ 120088 h 720515"/>
              <a:gd name="connsiteX0" fmla="*/ 0 w 5831378"/>
              <a:gd name="connsiteY0" fmla="*/ 120088 h 720515"/>
              <a:gd name="connsiteX1" fmla="*/ 2586197 w 5831378"/>
              <a:gd name="connsiteY1" fmla="*/ 207818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0 w 5831378"/>
              <a:gd name="connsiteY8" fmla="*/ 120088 h 720515"/>
              <a:gd name="connsiteX0" fmla="*/ 207818 w 5831378"/>
              <a:gd name="connsiteY0" fmla="*/ 438742 h 720515"/>
              <a:gd name="connsiteX1" fmla="*/ 2586197 w 5831378"/>
              <a:gd name="connsiteY1" fmla="*/ 207818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207818 w 5831378"/>
              <a:gd name="connsiteY8" fmla="*/ 438742 h 720515"/>
              <a:gd name="connsiteX0" fmla="*/ 207818 w 5831378"/>
              <a:gd name="connsiteY0" fmla="*/ 438742 h 720515"/>
              <a:gd name="connsiteX1" fmla="*/ 2613907 w 5831378"/>
              <a:gd name="connsiteY1" fmla="*/ 346363 h 720515"/>
              <a:gd name="connsiteX2" fmla="*/ 5711290 w 5831378"/>
              <a:gd name="connsiteY2" fmla="*/ 0 h 720515"/>
              <a:gd name="connsiteX3" fmla="*/ 5831378 w 5831378"/>
              <a:gd name="connsiteY3" fmla="*/ 120088 h 720515"/>
              <a:gd name="connsiteX4" fmla="*/ 5831378 w 5831378"/>
              <a:gd name="connsiteY4" fmla="*/ 600427 h 720515"/>
              <a:gd name="connsiteX5" fmla="*/ 5711290 w 5831378"/>
              <a:gd name="connsiteY5" fmla="*/ 720515 h 720515"/>
              <a:gd name="connsiteX6" fmla="*/ 120088 w 5831378"/>
              <a:gd name="connsiteY6" fmla="*/ 720515 h 720515"/>
              <a:gd name="connsiteX7" fmla="*/ 0 w 5831378"/>
              <a:gd name="connsiteY7" fmla="*/ 600427 h 720515"/>
              <a:gd name="connsiteX8" fmla="*/ 207818 w 5831378"/>
              <a:gd name="connsiteY8" fmla="*/ 438742 h 720515"/>
              <a:gd name="connsiteX0" fmla="*/ 207818 w 5831378"/>
              <a:gd name="connsiteY0" fmla="*/ 445216 h 726989"/>
              <a:gd name="connsiteX1" fmla="*/ 2613907 w 5831378"/>
              <a:gd name="connsiteY1" fmla="*/ 352837 h 726989"/>
              <a:gd name="connsiteX2" fmla="*/ 5711290 w 5831378"/>
              <a:gd name="connsiteY2" fmla="*/ 6474 h 726989"/>
              <a:gd name="connsiteX3" fmla="*/ 5831378 w 5831378"/>
              <a:gd name="connsiteY3" fmla="*/ 126562 h 726989"/>
              <a:gd name="connsiteX4" fmla="*/ 5831378 w 5831378"/>
              <a:gd name="connsiteY4" fmla="*/ 606901 h 726989"/>
              <a:gd name="connsiteX5" fmla="*/ 5711290 w 5831378"/>
              <a:gd name="connsiteY5" fmla="*/ 726989 h 726989"/>
              <a:gd name="connsiteX6" fmla="*/ 120088 w 5831378"/>
              <a:gd name="connsiteY6" fmla="*/ 726989 h 726989"/>
              <a:gd name="connsiteX7" fmla="*/ 0 w 5831378"/>
              <a:gd name="connsiteY7" fmla="*/ 606901 h 726989"/>
              <a:gd name="connsiteX8" fmla="*/ 207818 w 5831378"/>
              <a:gd name="connsiteY8" fmla="*/ 445216 h 726989"/>
              <a:gd name="connsiteX0" fmla="*/ 207818 w 5831378"/>
              <a:gd name="connsiteY0" fmla="*/ 451798 h 733571"/>
              <a:gd name="connsiteX1" fmla="*/ 2364526 w 5831378"/>
              <a:gd name="connsiteY1" fmla="*/ 330927 h 733571"/>
              <a:gd name="connsiteX2" fmla="*/ 5711290 w 5831378"/>
              <a:gd name="connsiteY2" fmla="*/ 13056 h 733571"/>
              <a:gd name="connsiteX3" fmla="*/ 5831378 w 5831378"/>
              <a:gd name="connsiteY3" fmla="*/ 133144 h 733571"/>
              <a:gd name="connsiteX4" fmla="*/ 5831378 w 5831378"/>
              <a:gd name="connsiteY4" fmla="*/ 613483 h 733571"/>
              <a:gd name="connsiteX5" fmla="*/ 5711290 w 5831378"/>
              <a:gd name="connsiteY5" fmla="*/ 733571 h 733571"/>
              <a:gd name="connsiteX6" fmla="*/ 120088 w 5831378"/>
              <a:gd name="connsiteY6" fmla="*/ 733571 h 733571"/>
              <a:gd name="connsiteX7" fmla="*/ 0 w 5831378"/>
              <a:gd name="connsiteY7" fmla="*/ 613483 h 733571"/>
              <a:gd name="connsiteX8" fmla="*/ 207818 w 5831378"/>
              <a:gd name="connsiteY8" fmla="*/ 451798 h 73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378" h="733571">
                <a:moveTo>
                  <a:pt x="207818" y="451798"/>
                </a:moveTo>
                <a:cubicBezTo>
                  <a:pt x="207818" y="385475"/>
                  <a:pt x="2298203" y="330927"/>
                  <a:pt x="2364526" y="330927"/>
                </a:cubicBezTo>
                <a:cubicBezTo>
                  <a:pt x="2634987" y="-98564"/>
                  <a:pt x="3847556" y="13056"/>
                  <a:pt x="5711290" y="13056"/>
                </a:cubicBezTo>
                <a:cubicBezTo>
                  <a:pt x="5777613" y="13056"/>
                  <a:pt x="5831378" y="66821"/>
                  <a:pt x="5831378" y="133144"/>
                </a:cubicBezTo>
                <a:lnTo>
                  <a:pt x="5831378" y="613483"/>
                </a:lnTo>
                <a:cubicBezTo>
                  <a:pt x="5831378" y="679806"/>
                  <a:pt x="5777613" y="733571"/>
                  <a:pt x="5711290" y="733571"/>
                </a:cubicBezTo>
                <a:lnTo>
                  <a:pt x="120088" y="733571"/>
                </a:lnTo>
                <a:cubicBezTo>
                  <a:pt x="53765" y="733571"/>
                  <a:pt x="0" y="679806"/>
                  <a:pt x="0" y="613483"/>
                </a:cubicBezTo>
                <a:lnTo>
                  <a:pt x="207818" y="451798"/>
                </a:lnTo>
                <a:close/>
              </a:path>
            </a:pathLst>
          </a:cu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4020681B-7E0D-A9D2-69B5-9C955C035D74}"/>
              </a:ext>
            </a:extLst>
          </p:cNvPr>
          <p:cNvPicPr>
            <a:picLocks noChangeAspect="1"/>
          </p:cNvPicPr>
          <p:nvPr/>
        </p:nvPicPr>
        <p:blipFill>
          <a:blip r:embed="rId8"/>
          <a:srcRect t="7628" b="3477"/>
          <a:stretch/>
        </p:blipFill>
        <p:spPr>
          <a:xfrm>
            <a:off x="2913049" y="16968079"/>
            <a:ext cx="13689223" cy="6043242"/>
          </a:xfrm>
          <a:prstGeom prst="rect">
            <a:avLst/>
          </a:prstGeom>
        </p:spPr>
      </p:pic>
      <p:sp>
        <p:nvSpPr>
          <p:cNvPr id="53" name="TextBox 52">
            <a:extLst>
              <a:ext uri="{FF2B5EF4-FFF2-40B4-BE49-F238E27FC236}">
                <a16:creationId xmlns:a16="http://schemas.microsoft.com/office/drawing/2014/main" id="{AF8B91EA-E8FC-2222-871A-11897DDC5E25}"/>
              </a:ext>
            </a:extLst>
          </p:cNvPr>
          <p:cNvSpPr txBox="1"/>
          <p:nvPr/>
        </p:nvSpPr>
        <p:spPr>
          <a:xfrm>
            <a:off x="2910840" y="15806567"/>
            <a:ext cx="13670280" cy="58477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display should look like the following:</a:t>
            </a:r>
          </a:p>
        </p:txBody>
      </p:sp>
      <p:cxnSp>
        <p:nvCxnSpPr>
          <p:cNvPr id="55" name="Connector: Curved 54">
            <a:extLst>
              <a:ext uri="{FF2B5EF4-FFF2-40B4-BE49-F238E27FC236}">
                <a16:creationId xmlns:a16="http://schemas.microsoft.com/office/drawing/2014/main" id="{AC213C56-1085-B0D7-62AC-50F0748B1F7B}"/>
              </a:ext>
            </a:extLst>
          </p:cNvPr>
          <p:cNvCxnSpPr>
            <a:cxnSpLocks/>
            <a:endCxn id="40" idx="1"/>
          </p:cNvCxnSpPr>
          <p:nvPr/>
        </p:nvCxnSpPr>
        <p:spPr>
          <a:xfrm rot="16200000" flipH="1">
            <a:off x="6077741" y="22510836"/>
            <a:ext cx="1837911" cy="831574"/>
          </a:xfrm>
          <a:prstGeom prst="curvedConnector2">
            <a:avLst/>
          </a:prstGeom>
          <a:ln w="3810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11A6DFD7-3756-62CE-E28F-4AA5389B17AC}"/>
              </a:ext>
            </a:extLst>
          </p:cNvPr>
          <p:cNvSpPr txBox="1"/>
          <p:nvPr/>
        </p:nvSpPr>
        <p:spPr>
          <a:xfrm>
            <a:off x="6282833" y="16464328"/>
            <a:ext cx="2168440" cy="584775"/>
          </a:xfrm>
          <a:prstGeom prst="rect">
            <a:avLst/>
          </a:prstGeom>
          <a:noFill/>
        </p:spPr>
        <p:txBody>
          <a:bodyPr wrap="square">
            <a:spAutoFit/>
          </a:bodyPr>
          <a:lstStyle/>
          <a:p>
            <a:pPr algn="ctr"/>
            <a:r>
              <a:rPr lang="en-GB" sz="3200" dirty="0">
                <a:solidFill>
                  <a:srgbClr val="62468C"/>
                </a:solidFill>
                <a:latin typeface="Aharoni" panose="02010803020104030203" pitchFamily="2" charset="-79"/>
                <a:cs typeface="Aharoni" panose="02010803020104030203" pitchFamily="2" charset="-79"/>
              </a:rPr>
              <a:t>Standard</a:t>
            </a:r>
          </a:p>
        </p:txBody>
      </p:sp>
      <p:sp>
        <p:nvSpPr>
          <p:cNvPr id="60" name="TextBox 59">
            <a:extLst>
              <a:ext uri="{FF2B5EF4-FFF2-40B4-BE49-F238E27FC236}">
                <a16:creationId xmlns:a16="http://schemas.microsoft.com/office/drawing/2014/main" id="{CE393F13-BB2E-1F15-B98A-B147701B3A35}"/>
              </a:ext>
            </a:extLst>
          </p:cNvPr>
          <p:cNvSpPr txBox="1"/>
          <p:nvPr/>
        </p:nvSpPr>
        <p:spPr>
          <a:xfrm>
            <a:off x="11106047" y="16463388"/>
            <a:ext cx="2168440" cy="584775"/>
          </a:xfrm>
          <a:prstGeom prst="rect">
            <a:avLst/>
          </a:prstGeom>
          <a:noFill/>
        </p:spPr>
        <p:txBody>
          <a:bodyPr wrap="square">
            <a:spAutoFit/>
          </a:bodyPr>
          <a:lstStyle/>
          <a:p>
            <a:pPr algn="ctr"/>
            <a:r>
              <a:rPr lang="en-GB" sz="3200" dirty="0">
                <a:solidFill>
                  <a:srgbClr val="62468C"/>
                </a:solidFill>
                <a:latin typeface="Aharoni" panose="02010803020104030203" pitchFamily="2" charset="-79"/>
                <a:cs typeface="Aharoni" panose="02010803020104030203" pitchFamily="2" charset="-79"/>
              </a:rPr>
              <a:t>Sample</a:t>
            </a:r>
          </a:p>
        </p:txBody>
      </p:sp>
      <p:cxnSp>
        <p:nvCxnSpPr>
          <p:cNvPr id="61" name="Connector: Curved 60">
            <a:extLst>
              <a:ext uri="{FF2B5EF4-FFF2-40B4-BE49-F238E27FC236}">
                <a16:creationId xmlns:a16="http://schemas.microsoft.com/office/drawing/2014/main" id="{F02A6BF1-497E-4D6E-C1EA-4821345125DD}"/>
              </a:ext>
            </a:extLst>
          </p:cNvPr>
          <p:cNvCxnSpPr>
            <a:cxnSpLocks/>
            <a:endCxn id="59" idx="1"/>
          </p:cNvCxnSpPr>
          <p:nvPr/>
        </p:nvCxnSpPr>
        <p:spPr>
          <a:xfrm rot="16200000" flipV="1">
            <a:off x="6074597" y="16964952"/>
            <a:ext cx="714548" cy="298076"/>
          </a:xfrm>
          <a:prstGeom prst="curvedConnector4">
            <a:avLst>
              <a:gd name="adj1" fmla="val 8212"/>
              <a:gd name="adj2" fmla="val 176692"/>
            </a:avLst>
          </a:prstGeom>
          <a:ln w="38100">
            <a:solidFill>
              <a:srgbClr val="62468C"/>
            </a:solidFill>
            <a:tailEnd type="triangle"/>
          </a:ln>
        </p:spPr>
        <p:style>
          <a:lnRef idx="2">
            <a:schemeClr val="accent1"/>
          </a:lnRef>
          <a:fillRef idx="0">
            <a:schemeClr val="accent1"/>
          </a:fillRef>
          <a:effectRef idx="1">
            <a:schemeClr val="accent1"/>
          </a:effectRef>
          <a:fontRef idx="minor">
            <a:schemeClr val="tx1"/>
          </a:fontRef>
        </p:style>
      </p:cxnSp>
      <p:cxnSp>
        <p:nvCxnSpPr>
          <p:cNvPr id="67" name="Connector: Curved 66">
            <a:extLst>
              <a:ext uri="{FF2B5EF4-FFF2-40B4-BE49-F238E27FC236}">
                <a16:creationId xmlns:a16="http://schemas.microsoft.com/office/drawing/2014/main" id="{A960842D-E11B-B1C9-481C-7B4A36D4359D}"/>
              </a:ext>
            </a:extLst>
          </p:cNvPr>
          <p:cNvCxnSpPr>
            <a:cxnSpLocks/>
          </p:cNvCxnSpPr>
          <p:nvPr/>
        </p:nvCxnSpPr>
        <p:spPr>
          <a:xfrm rot="5400000" flipH="1" flipV="1">
            <a:off x="12516695" y="16952481"/>
            <a:ext cx="714548" cy="298076"/>
          </a:xfrm>
          <a:prstGeom prst="curvedConnector4">
            <a:avLst>
              <a:gd name="adj1" fmla="val 8212"/>
              <a:gd name="adj2" fmla="val 176692"/>
            </a:avLst>
          </a:prstGeom>
          <a:ln w="3810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45EB7E28-7119-F9B5-A012-EE79767A147A}"/>
              </a:ext>
            </a:extLst>
          </p:cNvPr>
          <p:cNvSpPr txBox="1"/>
          <p:nvPr/>
        </p:nvSpPr>
        <p:spPr>
          <a:xfrm>
            <a:off x="8138145" y="17956773"/>
            <a:ext cx="3337432" cy="584775"/>
          </a:xfrm>
          <a:prstGeom prst="rect">
            <a:avLst/>
          </a:prstGeom>
          <a:noFill/>
        </p:spPr>
        <p:txBody>
          <a:bodyPr wrap="square">
            <a:spAutoFit/>
          </a:bodyPr>
          <a:lstStyle/>
          <a:p>
            <a:pPr algn="just"/>
            <a:r>
              <a:rPr lang="en-GB" sz="3200" dirty="0">
                <a:solidFill>
                  <a:srgbClr val="62468C"/>
                </a:solidFill>
                <a:highlight>
                  <a:srgbClr val="FFFFFF"/>
                </a:highlight>
                <a:latin typeface="Aharoni" panose="02010803020104030203" pitchFamily="2" charset="-79"/>
                <a:cs typeface="Aharoni" panose="02010803020104030203" pitchFamily="2" charset="-79"/>
              </a:rPr>
              <a:t>Chromatograms</a:t>
            </a:r>
          </a:p>
        </p:txBody>
      </p:sp>
      <p:sp>
        <p:nvSpPr>
          <p:cNvPr id="69" name="TextBox 68">
            <a:extLst>
              <a:ext uri="{FF2B5EF4-FFF2-40B4-BE49-F238E27FC236}">
                <a16:creationId xmlns:a16="http://schemas.microsoft.com/office/drawing/2014/main" id="{E4C1547B-95E0-E59B-E799-1201EAB6D6E8}"/>
              </a:ext>
            </a:extLst>
          </p:cNvPr>
          <p:cNvSpPr txBox="1"/>
          <p:nvPr/>
        </p:nvSpPr>
        <p:spPr>
          <a:xfrm>
            <a:off x="13144888" y="19856405"/>
            <a:ext cx="3337432" cy="584775"/>
          </a:xfrm>
          <a:prstGeom prst="rect">
            <a:avLst/>
          </a:prstGeom>
          <a:noFill/>
        </p:spPr>
        <p:txBody>
          <a:bodyPr wrap="square">
            <a:spAutoFit/>
          </a:bodyPr>
          <a:lstStyle/>
          <a:p>
            <a:pPr algn="just"/>
            <a:r>
              <a:rPr lang="en-GB" sz="3200" dirty="0">
                <a:solidFill>
                  <a:srgbClr val="62468C"/>
                </a:solidFill>
                <a:highlight>
                  <a:srgbClr val="FFFFFF"/>
                </a:highlight>
                <a:latin typeface="Aharoni" panose="02010803020104030203" pitchFamily="2" charset="-79"/>
                <a:cs typeface="Aharoni" panose="02010803020104030203" pitchFamily="2" charset="-79"/>
              </a:rPr>
              <a:t>Mass errors</a:t>
            </a:r>
          </a:p>
        </p:txBody>
      </p:sp>
      <p:sp>
        <p:nvSpPr>
          <p:cNvPr id="70" name="TextBox 69">
            <a:extLst>
              <a:ext uri="{FF2B5EF4-FFF2-40B4-BE49-F238E27FC236}">
                <a16:creationId xmlns:a16="http://schemas.microsoft.com/office/drawing/2014/main" id="{47471F30-1C08-FB5B-36EF-F26D1C1F3A5D}"/>
              </a:ext>
            </a:extLst>
          </p:cNvPr>
          <p:cNvSpPr txBox="1"/>
          <p:nvPr/>
        </p:nvSpPr>
        <p:spPr>
          <a:xfrm>
            <a:off x="13307235" y="16767040"/>
            <a:ext cx="3337432" cy="584775"/>
          </a:xfrm>
          <a:prstGeom prst="rect">
            <a:avLst/>
          </a:prstGeom>
          <a:noFill/>
        </p:spPr>
        <p:txBody>
          <a:bodyPr wrap="square">
            <a:spAutoFit/>
          </a:bodyPr>
          <a:lstStyle/>
          <a:p>
            <a:pPr algn="just"/>
            <a:r>
              <a:rPr lang="en-GB" sz="3200" dirty="0">
                <a:solidFill>
                  <a:srgbClr val="62468C"/>
                </a:solidFill>
                <a:highlight>
                  <a:srgbClr val="FFFFFF"/>
                </a:highlight>
                <a:latin typeface="Aharoni" panose="02010803020104030203" pitchFamily="2" charset="-79"/>
                <a:cs typeface="Aharoni" panose="02010803020104030203" pitchFamily="2" charset="-79"/>
              </a:rPr>
              <a:t>Retention times</a:t>
            </a:r>
          </a:p>
        </p:txBody>
      </p:sp>
      <p:sp>
        <p:nvSpPr>
          <p:cNvPr id="71" name="TextBox 70">
            <a:extLst>
              <a:ext uri="{FF2B5EF4-FFF2-40B4-BE49-F238E27FC236}">
                <a16:creationId xmlns:a16="http://schemas.microsoft.com/office/drawing/2014/main" id="{3F43AD27-5C1B-999D-5B7A-6E2D0EBB7341}"/>
              </a:ext>
            </a:extLst>
          </p:cNvPr>
          <p:cNvSpPr txBox="1"/>
          <p:nvPr/>
        </p:nvSpPr>
        <p:spPr>
          <a:xfrm>
            <a:off x="2852609" y="19892939"/>
            <a:ext cx="3337432" cy="584775"/>
          </a:xfrm>
          <a:prstGeom prst="rect">
            <a:avLst/>
          </a:prstGeom>
          <a:noFill/>
        </p:spPr>
        <p:txBody>
          <a:bodyPr wrap="square">
            <a:spAutoFit/>
          </a:bodyPr>
          <a:lstStyle/>
          <a:p>
            <a:pPr algn="just"/>
            <a:r>
              <a:rPr lang="en-GB" sz="3200" dirty="0">
                <a:solidFill>
                  <a:srgbClr val="62468C"/>
                </a:solidFill>
                <a:highlight>
                  <a:srgbClr val="FFFFFF"/>
                </a:highlight>
                <a:latin typeface="Aharoni" panose="02010803020104030203" pitchFamily="2" charset="-79"/>
                <a:cs typeface="Aharoni" panose="02010803020104030203" pitchFamily="2" charset="-79"/>
              </a:rPr>
              <a:t>Peak areas</a:t>
            </a:r>
          </a:p>
        </p:txBody>
      </p:sp>
      <p:cxnSp>
        <p:nvCxnSpPr>
          <p:cNvPr id="72" name="Connector: Curved 71">
            <a:extLst>
              <a:ext uri="{FF2B5EF4-FFF2-40B4-BE49-F238E27FC236}">
                <a16:creationId xmlns:a16="http://schemas.microsoft.com/office/drawing/2014/main" id="{16E98E3B-1E1F-27D2-2AD3-EDD5A02EA00A}"/>
              </a:ext>
            </a:extLst>
          </p:cNvPr>
          <p:cNvCxnSpPr>
            <a:cxnSpLocks/>
            <a:endCxn id="74" idx="1"/>
          </p:cNvCxnSpPr>
          <p:nvPr/>
        </p:nvCxnSpPr>
        <p:spPr>
          <a:xfrm rot="5400000">
            <a:off x="1013640" y="21837662"/>
            <a:ext cx="3492905" cy="245476"/>
          </a:xfrm>
          <a:prstGeom prst="curvedConnector4">
            <a:avLst>
              <a:gd name="adj1" fmla="val -945"/>
              <a:gd name="adj2" fmla="val 193125"/>
            </a:avLst>
          </a:prstGeom>
          <a:ln w="3810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FA46E201-202E-2DEC-566E-A6BB10FC46FD}"/>
              </a:ext>
            </a:extLst>
          </p:cNvPr>
          <p:cNvSpPr txBox="1"/>
          <p:nvPr/>
        </p:nvSpPr>
        <p:spPr>
          <a:xfrm>
            <a:off x="2637354" y="23168244"/>
            <a:ext cx="4072474" cy="1077218"/>
          </a:xfrm>
          <a:prstGeom prst="rect">
            <a:avLst/>
          </a:prstGeom>
          <a:noFill/>
        </p:spPr>
        <p:txBody>
          <a:bodyPr wrap="square">
            <a:spAutoFit/>
          </a:bodyPr>
          <a:lstStyle/>
          <a:p>
            <a:pPr algn="ctr"/>
            <a:r>
              <a:rPr lang="en-GB" sz="3200" dirty="0">
                <a:solidFill>
                  <a:srgbClr val="62468C"/>
                </a:solidFill>
                <a:latin typeface="Aharoni" panose="02010803020104030203" pitchFamily="2" charset="-79"/>
                <a:cs typeface="Aharoni" panose="02010803020104030203" pitchFamily="2" charset="-79"/>
              </a:rPr>
              <a:t>It shows the isotopic distribution</a:t>
            </a:r>
          </a:p>
        </p:txBody>
      </p:sp>
      <p:pic>
        <p:nvPicPr>
          <p:cNvPr id="79" name="Picture 78">
            <a:extLst>
              <a:ext uri="{FF2B5EF4-FFF2-40B4-BE49-F238E27FC236}">
                <a16:creationId xmlns:a16="http://schemas.microsoft.com/office/drawing/2014/main" id="{C52B2265-7367-81E0-B43A-21181159485C}"/>
              </a:ext>
            </a:extLst>
          </p:cNvPr>
          <p:cNvPicPr>
            <a:picLocks noChangeAspect="1"/>
          </p:cNvPicPr>
          <p:nvPr/>
        </p:nvPicPr>
        <p:blipFill>
          <a:blip r:embed="rId3"/>
          <a:srcRect l="828" t="90010" r="14807" b="2668"/>
          <a:stretch/>
        </p:blipFill>
        <p:spPr>
          <a:xfrm>
            <a:off x="9441180" y="8939049"/>
            <a:ext cx="6795509" cy="349028"/>
          </a:xfrm>
          <a:prstGeom prst="rect">
            <a:avLst/>
          </a:prstGeom>
        </p:spPr>
      </p:pic>
      <p:sp>
        <p:nvSpPr>
          <p:cNvPr id="14" name="TextBox 13">
            <a:extLst>
              <a:ext uri="{FF2B5EF4-FFF2-40B4-BE49-F238E27FC236}">
                <a16:creationId xmlns:a16="http://schemas.microsoft.com/office/drawing/2014/main" id="{324AD058-CAAF-7D5C-9B69-1FFFAE73D992}"/>
              </a:ext>
            </a:extLst>
          </p:cNvPr>
          <p:cNvSpPr txBox="1"/>
          <p:nvPr/>
        </p:nvSpPr>
        <p:spPr>
          <a:xfrm>
            <a:off x="2865830" y="16720548"/>
            <a:ext cx="3337432" cy="584775"/>
          </a:xfrm>
          <a:prstGeom prst="rect">
            <a:avLst/>
          </a:prstGeom>
          <a:noFill/>
        </p:spPr>
        <p:txBody>
          <a:bodyPr wrap="square">
            <a:spAutoFit/>
          </a:bodyPr>
          <a:lstStyle/>
          <a:p>
            <a:pPr algn="just"/>
            <a:r>
              <a:rPr lang="en-GB" sz="3200" dirty="0">
                <a:solidFill>
                  <a:srgbClr val="62468C"/>
                </a:solidFill>
                <a:highlight>
                  <a:srgbClr val="FFFFFF"/>
                </a:highlight>
                <a:latin typeface="Aharoni" panose="02010803020104030203" pitchFamily="2" charset="-79"/>
                <a:cs typeface="Aharoni" panose="02010803020104030203" pitchFamily="2" charset="-79"/>
              </a:rPr>
              <a:t>Target list</a:t>
            </a:r>
          </a:p>
        </p:txBody>
      </p:sp>
      <p:sp>
        <p:nvSpPr>
          <p:cNvPr id="4" name="TextBox 3">
            <a:extLst>
              <a:ext uri="{FF2B5EF4-FFF2-40B4-BE49-F238E27FC236}">
                <a16:creationId xmlns:a16="http://schemas.microsoft.com/office/drawing/2014/main" id="{5AFA6E13-3574-352C-200E-4D5957B69826}"/>
              </a:ext>
            </a:extLst>
          </p:cNvPr>
          <p:cNvSpPr txBox="1"/>
          <p:nvPr/>
        </p:nvSpPr>
        <p:spPr>
          <a:xfrm>
            <a:off x="4305377" y="24823628"/>
            <a:ext cx="12766674" cy="107721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Note: when opening one of the methods available in the </a:t>
            </a:r>
            <a:r>
              <a:rPr lang="en-GB" sz="3200" dirty="0" err="1">
                <a:solidFill>
                  <a:srgbClr val="62468C"/>
                </a:solidFill>
                <a:latin typeface="Aharoni" panose="02010803020104030203" pitchFamily="2" charset="-79"/>
                <a:cs typeface="Aharoni" panose="02010803020104030203" pitchFamily="2" charset="-79"/>
              </a:rPr>
              <a:t>CPxplorer</a:t>
            </a:r>
            <a:r>
              <a:rPr lang="en-GB" sz="3200" dirty="0">
                <a:solidFill>
                  <a:srgbClr val="62468C"/>
                </a:solidFill>
                <a:latin typeface="Aharoni" panose="02010803020104030203" pitchFamily="2" charset="-79"/>
                <a:cs typeface="Aharoni" panose="02010803020104030203" pitchFamily="2" charset="-79"/>
              </a:rPr>
              <a:t> GitHub repository, the display appears automatically. </a:t>
            </a:r>
          </a:p>
        </p:txBody>
      </p:sp>
      <p:pic>
        <p:nvPicPr>
          <p:cNvPr id="25" name="Graphic 24" descr="Warning with solid fill">
            <a:extLst>
              <a:ext uri="{FF2B5EF4-FFF2-40B4-BE49-F238E27FC236}">
                <a16:creationId xmlns:a16="http://schemas.microsoft.com/office/drawing/2014/main" id="{15EB4B67-8992-A1BC-D45B-07904C80E8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85713" y="24810446"/>
            <a:ext cx="1029370" cy="1084310"/>
          </a:xfrm>
          <a:prstGeom prst="rect">
            <a:avLst/>
          </a:prstGeom>
        </p:spPr>
      </p:pic>
    </p:spTree>
    <p:extLst>
      <p:ext uri="{BB962C8B-B14F-4D97-AF65-F5344CB8AC3E}">
        <p14:creationId xmlns:p14="http://schemas.microsoft.com/office/powerpoint/2010/main" val="298173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21D0F-A13D-8008-277C-7D54807F586A}"/>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276ACC8B-8C42-0931-69BA-E81A313395F8}"/>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97A363D-B63A-46FF-FB71-620BE3CC1569}"/>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78798A-37C1-C287-7E9A-F6B41C2AAC8F}"/>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7F5951CA-4811-9DED-8CF5-9E83F559B11A}"/>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8A4DDFA-E871-D9A4-F5E7-F0496C00D011}"/>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2384D9D-9704-6A77-966B-761232AD0704}"/>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FF19E37-E4E5-4A4D-3A95-5494FFDA5C6D}"/>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7F085B54-3D6B-D68E-947B-5B257B5CB6E8}"/>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F431A23-BC04-6A57-A1E0-A51094016533}"/>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3811CC-E698-4D22-FA5D-4ED7087420E8}"/>
              </a:ext>
            </a:extLst>
          </p:cNvPr>
          <p:cNvSpPr txBox="1"/>
          <p:nvPr/>
        </p:nvSpPr>
        <p:spPr>
          <a:xfrm>
            <a:off x="18146724" y="26187747"/>
            <a:ext cx="631115"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9</a:t>
            </a:r>
          </a:p>
        </p:txBody>
      </p:sp>
      <p:grpSp>
        <p:nvGrpSpPr>
          <p:cNvPr id="12" name="Group 11">
            <a:extLst>
              <a:ext uri="{FF2B5EF4-FFF2-40B4-BE49-F238E27FC236}">
                <a16:creationId xmlns:a16="http://schemas.microsoft.com/office/drawing/2014/main" id="{D1273A99-1B77-FFDF-45C1-D878873A14C1}"/>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FCF53CF5-24FE-9CF3-E892-BD645AAA22D1}"/>
                </a:ext>
              </a:extLst>
            </p:cNvPr>
            <p:cNvSpPr/>
            <p:nvPr/>
          </p:nvSpPr>
          <p:spPr>
            <a:xfrm>
              <a:off x="18745655" y="2918193"/>
              <a:ext cx="7631758" cy="6444663"/>
            </a:xfrm>
            <a:prstGeom prst="ellipse">
              <a:avLst/>
            </a:prstGeom>
            <a:solidFill>
              <a:srgbClr val="62468C"/>
            </a:solidFill>
            <a:ln>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8B696D6-E5C8-BD55-C0A7-DB2B9992278D}"/>
                </a:ext>
              </a:extLst>
            </p:cNvPr>
            <p:cNvSpPr/>
            <p:nvPr/>
          </p:nvSpPr>
          <p:spPr>
            <a:xfrm>
              <a:off x="17849059" y="1973651"/>
              <a:ext cx="9078892" cy="7973976"/>
            </a:xfrm>
            <a:prstGeom prst="ellipse">
              <a:avLst/>
            </a:prstGeom>
            <a:noFill/>
            <a:ln w="1905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E761E250-FC9F-AD87-48D9-9D7FA80442C2}"/>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a:solidFill>
                  <a:schemeClr val="bg1"/>
                </a:solidFill>
                <a:latin typeface="Arial Black" panose="020B0A04020102020204" pitchFamily="34" charset="0"/>
              </a:rPr>
              <a:t>Skyline</a:t>
            </a:r>
          </a:p>
        </p:txBody>
      </p:sp>
      <p:cxnSp>
        <p:nvCxnSpPr>
          <p:cNvPr id="16" name="Straight Connector 15">
            <a:extLst>
              <a:ext uri="{FF2B5EF4-FFF2-40B4-BE49-F238E27FC236}">
                <a16:creationId xmlns:a16="http://schemas.microsoft.com/office/drawing/2014/main" id="{DF9AEFA3-F7F5-F1D8-E4FC-CA1865DDACA3}"/>
              </a:ext>
            </a:extLst>
          </p:cNvPr>
          <p:cNvCxnSpPr>
            <a:cxnSpLocks/>
          </p:cNvCxnSpPr>
          <p:nvPr/>
        </p:nvCxnSpPr>
        <p:spPr>
          <a:xfrm>
            <a:off x="5070630" y="3024248"/>
            <a:ext cx="10972800" cy="0"/>
          </a:xfrm>
          <a:prstGeom prst="line">
            <a:avLst/>
          </a:prstGeom>
          <a:ln>
            <a:solidFill>
              <a:srgbClr val="62468C"/>
            </a:solidFill>
          </a:ln>
        </p:spPr>
        <p:style>
          <a:lnRef idx="2">
            <a:schemeClr val="accent3"/>
          </a:lnRef>
          <a:fillRef idx="0">
            <a:schemeClr val="accent3"/>
          </a:fillRef>
          <a:effectRef idx="1">
            <a:schemeClr val="accent3"/>
          </a:effectRef>
          <a:fontRef idx="minor">
            <a:schemeClr val="tx1"/>
          </a:fontRef>
        </p:style>
      </p:cxnSp>
      <p:sp>
        <p:nvSpPr>
          <p:cNvPr id="2" name="TextBox 1">
            <a:extLst>
              <a:ext uri="{FF2B5EF4-FFF2-40B4-BE49-F238E27FC236}">
                <a16:creationId xmlns:a16="http://schemas.microsoft.com/office/drawing/2014/main" id="{285A7B88-41E4-55E4-A41B-E8E12DFE4F0C}"/>
              </a:ext>
            </a:extLst>
          </p:cNvPr>
          <p:cNvSpPr txBox="1"/>
          <p:nvPr/>
        </p:nvSpPr>
        <p:spPr>
          <a:xfrm>
            <a:off x="5143431" y="1975517"/>
            <a:ext cx="11253858" cy="1015663"/>
          </a:xfrm>
          <a:prstGeom prst="rect">
            <a:avLst/>
          </a:prstGeom>
          <a:noFill/>
        </p:spPr>
        <p:txBody>
          <a:bodyPr wrap="square" rtlCol="0">
            <a:spAutoFit/>
          </a:bodyPr>
          <a:lstStyle/>
          <a:p>
            <a:pPr algn="ctr"/>
            <a:r>
              <a:rPr lang="en-US" sz="6000" b="1" dirty="0">
                <a:solidFill>
                  <a:srgbClr val="62468C"/>
                </a:solidFill>
                <a:latin typeface="Arial Black" panose="020B0A04020102020204" pitchFamily="34" charset="0"/>
              </a:rPr>
              <a:t>INTEGRATE THE DATA</a:t>
            </a:r>
          </a:p>
        </p:txBody>
      </p:sp>
      <p:sp>
        <p:nvSpPr>
          <p:cNvPr id="32" name="TextBox 31">
            <a:extLst>
              <a:ext uri="{FF2B5EF4-FFF2-40B4-BE49-F238E27FC236}">
                <a16:creationId xmlns:a16="http://schemas.microsoft.com/office/drawing/2014/main" id="{17584350-3ADC-3475-1735-3FB655D1116E}"/>
              </a:ext>
            </a:extLst>
          </p:cNvPr>
          <p:cNvSpPr txBox="1"/>
          <p:nvPr/>
        </p:nvSpPr>
        <p:spPr>
          <a:xfrm>
            <a:off x="2606040" y="3420553"/>
            <a:ext cx="13670280" cy="255454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Once the Skyline display is ready, the peaks can be integrated: The chromatograms of the different targets can be displayed by clicking on them in the transition list, and the peaks are integrated by selecting the start and end point of the chromatogram in the retention time axis. The following criteria  is advised for selecting the data:</a:t>
            </a:r>
          </a:p>
        </p:txBody>
      </p:sp>
      <p:sp>
        <p:nvSpPr>
          <p:cNvPr id="39" name="TextBox 38">
            <a:extLst>
              <a:ext uri="{FF2B5EF4-FFF2-40B4-BE49-F238E27FC236}">
                <a16:creationId xmlns:a16="http://schemas.microsoft.com/office/drawing/2014/main" id="{88673FE5-E29A-0C34-81E2-DA6698074E10}"/>
              </a:ext>
            </a:extLst>
          </p:cNvPr>
          <p:cNvSpPr txBox="1"/>
          <p:nvPr/>
        </p:nvSpPr>
        <p:spPr>
          <a:xfrm>
            <a:off x="7588820" y="10890197"/>
            <a:ext cx="3737928" cy="584775"/>
          </a:xfrm>
          <a:prstGeom prst="rect">
            <a:avLst/>
          </a:prstGeom>
          <a:noFill/>
        </p:spPr>
        <p:txBody>
          <a:bodyPr wrap="square">
            <a:spAutoFit/>
          </a:bodyPr>
          <a:lstStyle/>
          <a:p>
            <a:pPr algn="ctr"/>
            <a:r>
              <a:rPr lang="en-GB" sz="3200" dirty="0">
                <a:solidFill>
                  <a:srgbClr val="62468C"/>
                </a:solidFill>
                <a:latin typeface="Aharoni" panose="02010803020104030203" pitchFamily="2" charset="-79"/>
                <a:cs typeface="Aharoni" panose="02010803020104030203" pitchFamily="2" charset="-79"/>
              </a:rPr>
              <a:t>- Chromatograms:</a:t>
            </a:r>
          </a:p>
        </p:txBody>
      </p:sp>
      <p:pic>
        <p:nvPicPr>
          <p:cNvPr id="30" name="Picture 29">
            <a:extLst>
              <a:ext uri="{FF2B5EF4-FFF2-40B4-BE49-F238E27FC236}">
                <a16:creationId xmlns:a16="http://schemas.microsoft.com/office/drawing/2014/main" id="{704655CF-F7CA-69E1-8606-F39634FAE4B9}"/>
              </a:ext>
            </a:extLst>
          </p:cNvPr>
          <p:cNvPicPr>
            <a:picLocks noChangeAspect="1"/>
          </p:cNvPicPr>
          <p:nvPr/>
        </p:nvPicPr>
        <p:blipFill>
          <a:blip r:embed="rId3"/>
          <a:srcRect b="86038"/>
          <a:stretch/>
        </p:blipFill>
        <p:spPr>
          <a:xfrm>
            <a:off x="13705479" y="15551669"/>
            <a:ext cx="2860042" cy="1205602"/>
          </a:xfrm>
          <a:prstGeom prst="rect">
            <a:avLst/>
          </a:prstGeom>
        </p:spPr>
      </p:pic>
      <p:sp>
        <p:nvSpPr>
          <p:cNvPr id="33" name="Rectangle 32">
            <a:extLst>
              <a:ext uri="{FF2B5EF4-FFF2-40B4-BE49-F238E27FC236}">
                <a16:creationId xmlns:a16="http://schemas.microsoft.com/office/drawing/2014/main" id="{8E328454-1A22-51B4-4288-2AFC6B541EFA}"/>
              </a:ext>
            </a:extLst>
          </p:cNvPr>
          <p:cNvSpPr/>
          <p:nvPr/>
        </p:nvSpPr>
        <p:spPr>
          <a:xfrm>
            <a:off x="2875275" y="7234647"/>
            <a:ext cx="193340" cy="158412"/>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42" name="Rectangle 41">
            <a:extLst>
              <a:ext uri="{FF2B5EF4-FFF2-40B4-BE49-F238E27FC236}">
                <a16:creationId xmlns:a16="http://schemas.microsoft.com/office/drawing/2014/main" id="{BECE00D3-3AF6-420F-47AC-C3A2DAC8C788}"/>
              </a:ext>
            </a:extLst>
          </p:cNvPr>
          <p:cNvSpPr/>
          <p:nvPr/>
        </p:nvSpPr>
        <p:spPr>
          <a:xfrm>
            <a:off x="2875275" y="7510008"/>
            <a:ext cx="193340" cy="158412"/>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43" name="TextBox 42">
            <a:extLst>
              <a:ext uri="{FF2B5EF4-FFF2-40B4-BE49-F238E27FC236}">
                <a16:creationId xmlns:a16="http://schemas.microsoft.com/office/drawing/2014/main" id="{576CD66D-E0BC-D46C-C40E-F3241E10563A}"/>
              </a:ext>
            </a:extLst>
          </p:cNvPr>
          <p:cNvSpPr txBox="1"/>
          <p:nvPr/>
        </p:nvSpPr>
        <p:spPr>
          <a:xfrm>
            <a:off x="2824780" y="7080096"/>
            <a:ext cx="2955785" cy="477054"/>
          </a:xfrm>
          <a:prstGeom prst="rect">
            <a:avLst/>
          </a:prstGeom>
          <a:noFill/>
        </p:spPr>
        <p:txBody>
          <a:bodyPr wrap="square" rtlCol="0">
            <a:spAutoFit/>
          </a:bodyPr>
          <a:lstStyle/>
          <a:p>
            <a:pPr algn="ctr"/>
            <a:r>
              <a:rPr lang="en-US" sz="2500" dirty="0">
                <a:solidFill>
                  <a:schemeClr val="accent1"/>
                </a:solidFill>
              </a:rPr>
              <a:t>528.9910 (qual)</a:t>
            </a:r>
          </a:p>
        </p:txBody>
      </p:sp>
      <p:sp>
        <p:nvSpPr>
          <p:cNvPr id="44" name="Rectangle 43">
            <a:extLst>
              <a:ext uri="{FF2B5EF4-FFF2-40B4-BE49-F238E27FC236}">
                <a16:creationId xmlns:a16="http://schemas.microsoft.com/office/drawing/2014/main" id="{1DB7A83D-65FC-876D-311F-7097F01D60A6}"/>
              </a:ext>
            </a:extLst>
          </p:cNvPr>
          <p:cNvSpPr/>
          <p:nvPr/>
        </p:nvSpPr>
        <p:spPr>
          <a:xfrm>
            <a:off x="2877489" y="7816411"/>
            <a:ext cx="193340" cy="158412"/>
          </a:xfrm>
          <a:prstGeom prst="rect">
            <a:avLst/>
          </a:prstGeom>
          <a:solidFill>
            <a:srgbClr val="411D7B"/>
          </a:solidFill>
          <a:ln>
            <a:solidFill>
              <a:srgbClr val="411D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45" name="TextBox 44">
            <a:extLst>
              <a:ext uri="{FF2B5EF4-FFF2-40B4-BE49-F238E27FC236}">
                <a16:creationId xmlns:a16="http://schemas.microsoft.com/office/drawing/2014/main" id="{3CF9FE8B-2DD0-6C40-F55B-F591CBDFDBE9}"/>
              </a:ext>
            </a:extLst>
          </p:cNvPr>
          <p:cNvSpPr txBox="1"/>
          <p:nvPr/>
        </p:nvSpPr>
        <p:spPr>
          <a:xfrm>
            <a:off x="2858243" y="7371433"/>
            <a:ext cx="2955785" cy="477054"/>
          </a:xfrm>
          <a:prstGeom prst="rect">
            <a:avLst/>
          </a:prstGeom>
          <a:noFill/>
        </p:spPr>
        <p:txBody>
          <a:bodyPr wrap="square" rtlCol="0">
            <a:spAutoFit/>
          </a:bodyPr>
          <a:lstStyle/>
          <a:p>
            <a:pPr algn="ctr"/>
            <a:r>
              <a:rPr lang="en-US" sz="2500" dirty="0">
                <a:solidFill>
                  <a:schemeClr val="accent1"/>
                </a:solidFill>
              </a:rPr>
              <a:t>530.9880 (</a:t>
            </a:r>
            <a:r>
              <a:rPr lang="en-US" sz="2500" dirty="0" err="1">
                <a:solidFill>
                  <a:schemeClr val="accent1"/>
                </a:solidFill>
              </a:rPr>
              <a:t>quan</a:t>
            </a:r>
            <a:r>
              <a:rPr lang="en-US" sz="2500" dirty="0">
                <a:solidFill>
                  <a:schemeClr val="accent1"/>
                </a:solidFill>
              </a:rPr>
              <a:t>)</a:t>
            </a:r>
          </a:p>
        </p:txBody>
      </p:sp>
      <p:sp>
        <p:nvSpPr>
          <p:cNvPr id="46" name="TextBox 45">
            <a:extLst>
              <a:ext uri="{FF2B5EF4-FFF2-40B4-BE49-F238E27FC236}">
                <a16:creationId xmlns:a16="http://schemas.microsoft.com/office/drawing/2014/main" id="{766C9EE9-C46F-F4E3-F77E-6F691EC6294F}"/>
              </a:ext>
            </a:extLst>
          </p:cNvPr>
          <p:cNvSpPr txBox="1"/>
          <p:nvPr/>
        </p:nvSpPr>
        <p:spPr>
          <a:xfrm>
            <a:off x="2838709" y="7682052"/>
            <a:ext cx="2955785" cy="477054"/>
          </a:xfrm>
          <a:prstGeom prst="rect">
            <a:avLst/>
          </a:prstGeom>
          <a:noFill/>
        </p:spPr>
        <p:txBody>
          <a:bodyPr wrap="square" rtlCol="0">
            <a:spAutoFit/>
          </a:bodyPr>
          <a:lstStyle/>
          <a:p>
            <a:pPr algn="ctr"/>
            <a:r>
              <a:rPr lang="en-US" sz="2500" dirty="0">
                <a:solidFill>
                  <a:schemeClr val="accent1"/>
                </a:solidFill>
              </a:rPr>
              <a:t>532.9851 (qual)</a:t>
            </a:r>
          </a:p>
        </p:txBody>
      </p:sp>
      <p:pic>
        <p:nvPicPr>
          <p:cNvPr id="48" name="Picture 47">
            <a:extLst>
              <a:ext uri="{FF2B5EF4-FFF2-40B4-BE49-F238E27FC236}">
                <a16:creationId xmlns:a16="http://schemas.microsoft.com/office/drawing/2014/main" id="{18962C51-61CC-2BE0-DF7B-9C09B9B513B8}"/>
              </a:ext>
            </a:extLst>
          </p:cNvPr>
          <p:cNvPicPr>
            <a:picLocks noChangeAspect="1"/>
          </p:cNvPicPr>
          <p:nvPr/>
        </p:nvPicPr>
        <p:blipFill>
          <a:blip r:embed="rId4"/>
          <a:stretch>
            <a:fillRect/>
          </a:stretch>
        </p:blipFill>
        <p:spPr>
          <a:xfrm>
            <a:off x="8419035" y="11348408"/>
            <a:ext cx="3284857" cy="2124859"/>
          </a:xfrm>
          <a:prstGeom prst="rect">
            <a:avLst/>
          </a:prstGeom>
        </p:spPr>
      </p:pic>
      <p:sp>
        <p:nvSpPr>
          <p:cNvPr id="49" name="TextBox 48">
            <a:extLst>
              <a:ext uri="{FF2B5EF4-FFF2-40B4-BE49-F238E27FC236}">
                <a16:creationId xmlns:a16="http://schemas.microsoft.com/office/drawing/2014/main" id="{0E817EF6-DC37-D8FA-302C-8B0DC508686D}"/>
              </a:ext>
            </a:extLst>
          </p:cNvPr>
          <p:cNvSpPr txBox="1"/>
          <p:nvPr/>
        </p:nvSpPr>
        <p:spPr>
          <a:xfrm>
            <a:off x="2641689" y="6690959"/>
            <a:ext cx="3447055" cy="477054"/>
          </a:xfrm>
          <a:prstGeom prst="rect">
            <a:avLst/>
          </a:prstGeom>
          <a:noFill/>
        </p:spPr>
        <p:txBody>
          <a:bodyPr wrap="square" rtlCol="0">
            <a:spAutoFit/>
          </a:bodyPr>
          <a:lstStyle/>
          <a:p>
            <a:pPr algn="ctr"/>
            <a:r>
              <a:rPr lang="en-US" sz="2500" dirty="0">
                <a:solidFill>
                  <a:schemeClr val="accent1"/>
                </a:solidFill>
              </a:rPr>
              <a:t>C</a:t>
            </a:r>
            <a:r>
              <a:rPr lang="en-US" sz="2500" baseline="-25000" dirty="0">
                <a:solidFill>
                  <a:schemeClr val="accent1"/>
                </a:solidFill>
              </a:rPr>
              <a:t>18</a:t>
            </a:r>
            <a:r>
              <a:rPr lang="en-US" sz="2500" dirty="0">
                <a:solidFill>
                  <a:schemeClr val="accent1"/>
                </a:solidFill>
              </a:rPr>
              <a:t>H</a:t>
            </a:r>
            <a:r>
              <a:rPr lang="en-US" sz="2500" baseline="-25000" dirty="0">
                <a:solidFill>
                  <a:schemeClr val="accent1"/>
                </a:solidFill>
              </a:rPr>
              <a:t>31</a:t>
            </a:r>
            <a:r>
              <a:rPr lang="en-US" sz="2500" dirty="0">
                <a:solidFill>
                  <a:schemeClr val="accent1"/>
                </a:solidFill>
              </a:rPr>
              <a:t>Cl</a:t>
            </a:r>
            <a:r>
              <a:rPr lang="en-US" sz="2500" baseline="-25000" dirty="0">
                <a:solidFill>
                  <a:schemeClr val="accent1"/>
                </a:solidFill>
              </a:rPr>
              <a:t>7</a:t>
            </a:r>
            <a:r>
              <a:rPr lang="en-US" sz="2500" dirty="0">
                <a:solidFill>
                  <a:schemeClr val="accent1"/>
                </a:solidFill>
              </a:rPr>
              <a:t>: target m/z</a:t>
            </a:r>
            <a:endParaRPr lang="en-US" sz="2500" baseline="-25000" dirty="0">
              <a:solidFill>
                <a:schemeClr val="accent1"/>
              </a:solidFill>
            </a:endParaRPr>
          </a:p>
        </p:txBody>
      </p:sp>
      <p:sp>
        <p:nvSpPr>
          <p:cNvPr id="50" name="TextBox 49">
            <a:extLst>
              <a:ext uri="{FF2B5EF4-FFF2-40B4-BE49-F238E27FC236}">
                <a16:creationId xmlns:a16="http://schemas.microsoft.com/office/drawing/2014/main" id="{6F6D3941-95C3-9287-6B16-5FD69C3503B7}"/>
              </a:ext>
            </a:extLst>
          </p:cNvPr>
          <p:cNvSpPr txBox="1"/>
          <p:nvPr/>
        </p:nvSpPr>
        <p:spPr>
          <a:xfrm>
            <a:off x="2675493" y="6010641"/>
            <a:ext cx="5205053" cy="58477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Example:</a:t>
            </a:r>
          </a:p>
        </p:txBody>
      </p:sp>
      <p:sp>
        <p:nvSpPr>
          <p:cNvPr id="51" name="TextBox 50">
            <a:extLst>
              <a:ext uri="{FF2B5EF4-FFF2-40B4-BE49-F238E27FC236}">
                <a16:creationId xmlns:a16="http://schemas.microsoft.com/office/drawing/2014/main" id="{02862A70-9B9A-D982-71D4-D490F2600A2A}"/>
              </a:ext>
            </a:extLst>
          </p:cNvPr>
          <p:cNvSpPr txBox="1"/>
          <p:nvPr/>
        </p:nvSpPr>
        <p:spPr>
          <a:xfrm>
            <a:off x="7821320" y="13456092"/>
            <a:ext cx="4041179" cy="2062103"/>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Same peak shape for all </a:t>
            </a:r>
            <a:r>
              <a:rPr lang="en-GB" sz="3200" dirty="0" err="1">
                <a:solidFill>
                  <a:srgbClr val="62468C"/>
                </a:solidFill>
                <a:latin typeface="Aharoni" panose="02010803020104030203" pitchFamily="2" charset="-79"/>
                <a:cs typeface="Aharoni" panose="02010803020104030203" pitchFamily="2" charset="-79"/>
              </a:rPr>
              <a:t>isotopomers</a:t>
            </a:r>
            <a:r>
              <a:rPr lang="en-GB" sz="3200" dirty="0">
                <a:solidFill>
                  <a:srgbClr val="62468C"/>
                </a:solidFill>
                <a:latin typeface="Aharoni" panose="02010803020104030203" pitchFamily="2" charset="-79"/>
                <a:cs typeface="Aharoni" panose="02010803020104030203" pitchFamily="2" charset="-79"/>
              </a:rPr>
              <a:t>, the “</a:t>
            </a:r>
            <a:r>
              <a:rPr lang="en-GB" sz="3200" dirty="0" err="1">
                <a:solidFill>
                  <a:srgbClr val="62468C"/>
                </a:solidFill>
                <a:latin typeface="Aharoni" panose="02010803020104030203" pitchFamily="2" charset="-79"/>
                <a:cs typeface="Aharoni" panose="02010803020104030203" pitchFamily="2" charset="-79"/>
              </a:rPr>
              <a:t>quan</a:t>
            </a:r>
            <a:r>
              <a:rPr lang="en-GB" sz="3200" dirty="0">
                <a:solidFill>
                  <a:srgbClr val="62468C"/>
                </a:solidFill>
                <a:latin typeface="Aharoni" panose="02010803020104030203" pitchFamily="2" charset="-79"/>
                <a:cs typeface="Aharoni" panose="02010803020104030203" pitchFamily="2" charset="-79"/>
              </a:rPr>
              <a:t>” and “qual” ions</a:t>
            </a:r>
          </a:p>
        </p:txBody>
      </p:sp>
      <p:pic>
        <p:nvPicPr>
          <p:cNvPr id="66" name="Picture 65">
            <a:extLst>
              <a:ext uri="{FF2B5EF4-FFF2-40B4-BE49-F238E27FC236}">
                <a16:creationId xmlns:a16="http://schemas.microsoft.com/office/drawing/2014/main" id="{AEA6DB3D-48A0-C28E-F424-D0927A87E52B}"/>
              </a:ext>
            </a:extLst>
          </p:cNvPr>
          <p:cNvPicPr>
            <a:picLocks noChangeAspect="1"/>
          </p:cNvPicPr>
          <p:nvPr/>
        </p:nvPicPr>
        <p:blipFill>
          <a:blip r:embed="rId5"/>
          <a:stretch>
            <a:fillRect/>
          </a:stretch>
        </p:blipFill>
        <p:spPr>
          <a:xfrm>
            <a:off x="8032137" y="6249711"/>
            <a:ext cx="2370790" cy="2520840"/>
          </a:xfrm>
          <a:prstGeom prst="rect">
            <a:avLst/>
          </a:prstGeom>
        </p:spPr>
      </p:pic>
      <p:sp>
        <p:nvSpPr>
          <p:cNvPr id="67" name="TextBox 66">
            <a:extLst>
              <a:ext uri="{FF2B5EF4-FFF2-40B4-BE49-F238E27FC236}">
                <a16:creationId xmlns:a16="http://schemas.microsoft.com/office/drawing/2014/main" id="{208CAFC2-F64D-B7E5-0212-081116543434}"/>
              </a:ext>
            </a:extLst>
          </p:cNvPr>
          <p:cNvSpPr txBox="1"/>
          <p:nvPr/>
        </p:nvSpPr>
        <p:spPr>
          <a:xfrm>
            <a:off x="7317401" y="5901763"/>
            <a:ext cx="3737928" cy="584775"/>
          </a:xfrm>
          <a:prstGeom prst="rect">
            <a:avLst/>
          </a:prstGeom>
          <a:noFill/>
        </p:spPr>
        <p:txBody>
          <a:bodyPr wrap="square">
            <a:spAutoFit/>
          </a:bodyPr>
          <a:lstStyle/>
          <a:p>
            <a:pPr algn="ctr"/>
            <a:r>
              <a:rPr lang="en-GB" sz="3200" dirty="0">
                <a:solidFill>
                  <a:srgbClr val="62468C"/>
                </a:solidFill>
                <a:latin typeface="Aharoni" panose="02010803020104030203" pitchFamily="2" charset="-79"/>
                <a:cs typeface="Aharoni" panose="02010803020104030203" pitchFamily="2" charset="-79"/>
              </a:rPr>
              <a:t>- Retention time:</a:t>
            </a:r>
          </a:p>
        </p:txBody>
      </p:sp>
      <p:sp>
        <p:nvSpPr>
          <p:cNvPr id="69" name="TextBox 68">
            <a:extLst>
              <a:ext uri="{FF2B5EF4-FFF2-40B4-BE49-F238E27FC236}">
                <a16:creationId xmlns:a16="http://schemas.microsoft.com/office/drawing/2014/main" id="{676BD340-BC70-9710-D1D5-23951C9385F5}"/>
              </a:ext>
            </a:extLst>
          </p:cNvPr>
          <p:cNvSpPr txBox="1"/>
          <p:nvPr/>
        </p:nvSpPr>
        <p:spPr>
          <a:xfrm>
            <a:off x="7970544" y="8467006"/>
            <a:ext cx="3215154" cy="2062103"/>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Same retention time range for the standard and the sample</a:t>
            </a:r>
          </a:p>
        </p:txBody>
      </p:sp>
      <p:pic>
        <p:nvPicPr>
          <p:cNvPr id="88" name="Picture 87">
            <a:extLst>
              <a:ext uri="{FF2B5EF4-FFF2-40B4-BE49-F238E27FC236}">
                <a16:creationId xmlns:a16="http://schemas.microsoft.com/office/drawing/2014/main" id="{715DAE3E-3EC7-EDB9-BECF-1C59020049DD}"/>
              </a:ext>
            </a:extLst>
          </p:cNvPr>
          <p:cNvPicPr>
            <a:picLocks noChangeAspect="1"/>
          </p:cNvPicPr>
          <p:nvPr/>
        </p:nvPicPr>
        <p:blipFill>
          <a:blip r:embed="rId6"/>
          <a:stretch>
            <a:fillRect/>
          </a:stretch>
        </p:blipFill>
        <p:spPr>
          <a:xfrm>
            <a:off x="12206273" y="6373322"/>
            <a:ext cx="3991888" cy="2125035"/>
          </a:xfrm>
          <a:prstGeom prst="rect">
            <a:avLst/>
          </a:prstGeom>
        </p:spPr>
      </p:pic>
      <p:sp>
        <p:nvSpPr>
          <p:cNvPr id="89" name="TextBox 88">
            <a:extLst>
              <a:ext uri="{FF2B5EF4-FFF2-40B4-BE49-F238E27FC236}">
                <a16:creationId xmlns:a16="http://schemas.microsoft.com/office/drawing/2014/main" id="{96EE4BFC-D966-1ADE-0974-7FCDB9DDD53D}"/>
              </a:ext>
            </a:extLst>
          </p:cNvPr>
          <p:cNvSpPr txBox="1"/>
          <p:nvPr/>
        </p:nvSpPr>
        <p:spPr>
          <a:xfrm>
            <a:off x="12357864" y="5923544"/>
            <a:ext cx="3737928" cy="584775"/>
          </a:xfrm>
          <a:prstGeom prst="rect">
            <a:avLst/>
          </a:prstGeom>
          <a:noFill/>
        </p:spPr>
        <p:txBody>
          <a:bodyPr wrap="square">
            <a:spAutoFit/>
          </a:bodyPr>
          <a:lstStyle/>
          <a:p>
            <a:r>
              <a:rPr lang="en-GB" sz="3200" dirty="0">
                <a:solidFill>
                  <a:srgbClr val="62468C"/>
                </a:solidFill>
                <a:latin typeface="Aharoni" panose="02010803020104030203" pitchFamily="2" charset="-79"/>
                <a:cs typeface="Aharoni" panose="02010803020104030203" pitchFamily="2" charset="-79"/>
              </a:rPr>
              <a:t>- Peak area:</a:t>
            </a:r>
          </a:p>
        </p:txBody>
      </p:sp>
      <p:sp>
        <p:nvSpPr>
          <p:cNvPr id="90" name="TextBox 89">
            <a:extLst>
              <a:ext uri="{FF2B5EF4-FFF2-40B4-BE49-F238E27FC236}">
                <a16:creationId xmlns:a16="http://schemas.microsoft.com/office/drawing/2014/main" id="{6108E1C9-93DD-DEBF-8CB7-B1FF8404BFE4}"/>
              </a:ext>
            </a:extLst>
          </p:cNvPr>
          <p:cNvSpPr txBox="1"/>
          <p:nvPr/>
        </p:nvSpPr>
        <p:spPr>
          <a:xfrm>
            <a:off x="12548569" y="8529831"/>
            <a:ext cx="3782785" cy="2062103"/>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Same isotopic distribution for the standard and the sample</a:t>
            </a:r>
          </a:p>
        </p:txBody>
      </p:sp>
      <p:pic>
        <p:nvPicPr>
          <p:cNvPr id="103" name="Picture 102">
            <a:extLst>
              <a:ext uri="{FF2B5EF4-FFF2-40B4-BE49-F238E27FC236}">
                <a16:creationId xmlns:a16="http://schemas.microsoft.com/office/drawing/2014/main" id="{815D46AF-E929-1071-1D99-703B76EFAEC6}"/>
              </a:ext>
            </a:extLst>
          </p:cNvPr>
          <p:cNvPicPr>
            <a:picLocks noChangeAspect="1"/>
          </p:cNvPicPr>
          <p:nvPr/>
        </p:nvPicPr>
        <p:blipFill>
          <a:blip r:embed="rId7"/>
          <a:stretch>
            <a:fillRect/>
          </a:stretch>
        </p:blipFill>
        <p:spPr>
          <a:xfrm>
            <a:off x="12806529" y="11255415"/>
            <a:ext cx="2328971" cy="2448405"/>
          </a:xfrm>
          <a:prstGeom prst="rect">
            <a:avLst/>
          </a:prstGeom>
        </p:spPr>
      </p:pic>
      <p:sp>
        <p:nvSpPr>
          <p:cNvPr id="104" name="TextBox 103">
            <a:extLst>
              <a:ext uri="{FF2B5EF4-FFF2-40B4-BE49-F238E27FC236}">
                <a16:creationId xmlns:a16="http://schemas.microsoft.com/office/drawing/2014/main" id="{66B070DD-1CE4-46E9-24D0-980CDEC62AAA}"/>
              </a:ext>
            </a:extLst>
          </p:cNvPr>
          <p:cNvSpPr txBox="1"/>
          <p:nvPr/>
        </p:nvSpPr>
        <p:spPr>
          <a:xfrm>
            <a:off x="11914227" y="10893810"/>
            <a:ext cx="3737928" cy="584775"/>
          </a:xfrm>
          <a:prstGeom prst="rect">
            <a:avLst/>
          </a:prstGeom>
          <a:noFill/>
        </p:spPr>
        <p:txBody>
          <a:bodyPr wrap="square">
            <a:spAutoFit/>
          </a:bodyPr>
          <a:lstStyle/>
          <a:p>
            <a:pPr algn="ctr"/>
            <a:r>
              <a:rPr lang="en-GB" sz="3200" dirty="0">
                <a:solidFill>
                  <a:srgbClr val="62468C"/>
                </a:solidFill>
                <a:latin typeface="Aharoni" panose="02010803020104030203" pitchFamily="2" charset="-79"/>
                <a:cs typeface="Aharoni" panose="02010803020104030203" pitchFamily="2" charset="-79"/>
              </a:rPr>
              <a:t>- Mass errors:</a:t>
            </a:r>
          </a:p>
        </p:txBody>
      </p:sp>
      <p:sp>
        <p:nvSpPr>
          <p:cNvPr id="105" name="TextBox 104">
            <a:extLst>
              <a:ext uri="{FF2B5EF4-FFF2-40B4-BE49-F238E27FC236}">
                <a16:creationId xmlns:a16="http://schemas.microsoft.com/office/drawing/2014/main" id="{A3A0A590-EFF2-1516-50B5-E9F5328024B0}"/>
              </a:ext>
            </a:extLst>
          </p:cNvPr>
          <p:cNvSpPr txBox="1"/>
          <p:nvPr/>
        </p:nvSpPr>
        <p:spPr>
          <a:xfrm>
            <a:off x="12213880" y="13538847"/>
            <a:ext cx="4364629" cy="1815882"/>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For Orbitrap data less than ±</a:t>
            </a:r>
            <a:r>
              <a:rPr lang="en-GB" sz="4000" dirty="0">
                <a:solidFill>
                  <a:srgbClr val="62468C"/>
                </a:solidFill>
                <a:latin typeface="Aharoni" panose="02010803020104030203" pitchFamily="2" charset="-79"/>
                <a:cs typeface="Aharoni" panose="02010803020104030203" pitchFamily="2" charset="-79"/>
              </a:rPr>
              <a:t>5</a:t>
            </a:r>
            <a:r>
              <a:rPr lang="en-GB" sz="3200" dirty="0">
                <a:solidFill>
                  <a:srgbClr val="62468C"/>
                </a:solidFill>
                <a:latin typeface="Aharoni" panose="02010803020104030203" pitchFamily="2" charset="-79"/>
                <a:cs typeface="Aharoni" panose="02010803020104030203" pitchFamily="2" charset="-79"/>
              </a:rPr>
              <a:t> ppm, and for </a:t>
            </a:r>
            <a:r>
              <a:rPr lang="en-GB" sz="3200" dirty="0" err="1">
                <a:solidFill>
                  <a:srgbClr val="62468C"/>
                </a:solidFill>
                <a:latin typeface="Aharoni" panose="02010803020104030203" pitchFamily="2" charset="-79"/>
                <a:cs typeface="Aharoni" panose="02010803020104030203" pitchFamily="2" charset="-79"/>
              </a:rPr>
              <a:t>qToF</a:t>
            </a:r>
            <a:r>
              <a:rPr lang="en-GB" sz="3200" dirty="0">
                <a:solidFill>
                  <a:srgbClr val="62468C"/>
                </a:solidFill>
                <a:latin typeface="Aharoni" panose="02010803020104030203" pitchFamily="2" charset="-79"/>
                <a:cs typeface="Aharoni" panose="02010803020104030203" pitchFamily="2" charset="-79"/>
              </a:rPr>
              <a:t> ±</a:t>
            </a:r>
            <a:r>
              <a:rPr lang="en-GB" sz="4000" dirty="0">
                <a:solidFill>
                  <a:srgbClr val="62468C"/>
                </a:solidFill>
                <a:latin typeface="Aharoni" panose="02010803020104030203" pitchFamily="2" charset="-79"/>
                <a:cs typeface="Aharoni" panose="02010803020104030203" pitchFamily="2" charset="-79"/>
              </a:rPr>
              <a:t>15</a:t>
            </a:r>
            <a:r>
              <a:rPr lang="en-GB" sz="3200" dirty="0">
                <a:solidFill>
                  <a:srgbClr val="62468C"/>
                </a:solidFill>
                <a:latin typeface="Aharoni" panose="02010803020104030203" pitchFamily="2" charset="-79"/>
                <a:cs typeface="Aharoni" panose="02010803020104030203" pitchFamily="2" charset="-79"/>
              </a:rPr>
              <a:t> ppm</a:t>
            </a:r>
          </a:p>
        </p:txBody>
      </p:sp>
      <p:grpSp>
        <p:nvGrpSpPr>
          <p:cNvPr id="126" name="Group 125">
            <a:extLst>
              <a:ext uri="{FF2B5EF4-FFF2-40B4-BE49-F238E27FC236}">
                <a16:creationId xmlns:a16="http://schemas.microsoft.com/office/drawing/2014/main" id="{774C3F37-F237-FF09-6258-A9B57FFC348C}"/>
              </a:ext>
            </a:extLst>
          </p:cNvPr>
          <p:cNvGrpSpPr/>
          <p:nvPr/>
        </p:nvGrpSpPr>
        <p:grpSpPr>
          <a:xfrm>
            <a:off x="3484274" y="11525738"/>
            <a:ext cx="2703728" cy="2271554"/>
            <a:chOff x="2636824" y="9860986"/>
            <a:chExt cx="2506607" cy="2124859"/>
          </a:xfrm>
        </p:grpSpPr>
        <p:pic>
          <p:nvPicPr>
            <p:cNvPr id="121" name="Picture 120">
              <a:extLst>
                <a:ext uri="{FF2B5EF4-FFF2-40B4-BE49-F238E27FC236}">
                  <a16:creationId xmlns:a16="http://schemas.microsoft.com/office/drawing/2014/main" id="{4BE45B72-A2CE-89D6-E4E9-764DC10300DF}"/>
                </a:ext>
              </a:extLst>
            </p:cNvPr>
            <p:cNvPicPr>
              <a:picLocks noChangeAspect="1"/>
            </p:cNvPicPr>
            <p:nvPr/>
          </p:nvPicPr>
          <p:blipFill>
            <a:blip r:embed="rId4"/>
            <a:srcRect r="35810"/>
            <a:stretch/>
          </p:blipFill>
          <p:spPr>
            <a:xfrm>
              <a:off x="2636824" y="9860986"/>
              <a:ext cx="2108543" cy="2124859"/>
            </a:xfrm>
            <a:prstGeom prst="rect">
              <a:avLst/>
            </a:prstGeom>
          </p:spPr>
        </p:pic>
        <p:sp>
          <p:nvSpPr>
            <p:cNvPr id="122" name="Rectangle 121">
              <a:extLst>
                <a:ext uri="{FF2B5EF4-FFF2-40B4-BE49-F238E27FC236}">
                  <a16:creationId xmlns:a16="http://schemas.microsoft.com/office/drawing/2014/main" id="{1A38318E-8B19-BB10-78ED-62EA876394AD}"/>
                </a:ext>
              </a:extLst>
            </p:cNvPr>
            <p:cNvSpPr/>
            <p:nvPr/>
          </p:nvSpPr>
          <p:spPr>
            <a:xfrm>
              <a:off x="3574471" y="10142420"/>
              <a:ext cx="1129331" cy="12371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a:extLst>
                <a:ext uri="{FF2B5EF4-FFF2-40B4-BE49-F238E27FC236}">
                  <a16:creationId xmlns:a16="http://schemas.microsoft.com/office/drawing/2014/main" id="{A52F2F74-31A2-25D3-0791-6FDE521ABCE9}"/>
                </a:ext>
              </a:extLst>
            </p:cNvPr>
            <p:cNvPicPr>
              <a:picLocks noChangeAspect="1"/>
            </p:cNvPicPr>
            <p:nvPr/>
          </p:nvPicPr>
          <p:blipFill>
            <a:blip r:embed="rId8"/>
            <a:srcRect r="48106" b="333"/>
            <a:stretch/>
          </p:blipFill>
          <p:spPr>
            <a:xfrm>
              <a:off x="3756311" y="10495237"/>
              <a:ext cx="642515" cy="987198"/>
            </a:xfrm>
            <a:prstGeom prst="rect">
              <a:avLst/>
            </a:prstGeom>
          </p:spPr>
        </p:pic>
        <p:sp>
          <p:nvSpPr>
            <p:cNvPr id="124" name="Rectangle 123">
              <a:extLst>
                <a:ext uri="{FF2B5EF4-FFF2-40B4-BE49-F238E27FC236}">
                  <a16:creationId xmlns:a16="http://schemas.microsoft.com/office/drawing/2014/main" id="{B462C09F-349D-53A5-55A7-5C9D893E8C7A}"/>
                </a:ext>
              </a:extLst>
            </p:cNvPr>
            <p:cNvSpPr/>
            <p:nvPr/>
          </p:nvSpPr>
          <p:spPr>
            <a:xfrm>
              <a:off x="3165681" y="11470483"/>
              <a:ext cx="1977750" cy="2333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a:extLst>
                <a:ext uri="{FF2B5EF4-FFF2-40B4-BE49-F238E27FC236}">
                  <a16:creationId xmlns:a16="http://schemas.microsoft.com/office/drawing/2014/main" id="{E0363C0D-156D-5CEE-1A58-3F76728D9C51}"/>
                </a:ext>
              </a:extLst>
            </p:cNvPr>
            <p:cNvPicPr>
              <a:picLocks noChangeAspect="1"/>
            </p:cNvPicPr>
            <p:nvPr/>
          </p:nvPicPr>
          <p:blipFill>
            <a:blip r:embed="rId6"/>
            <a:srcRect l="21811" t="78733" r="61815" b="2993"/>
            <a:stretch/>
          </p:blipFill>
          <p:spPr>
            <a:xfrm>
              <a:off x="3717486" y="11483712"/>
              <a:ext cx="653630" cy="388314"/>
            </a:xfrm>
            <a:prstGeom prst="rect">
              <a:avLst/>
            </a:prstGeom>
          </p:spPr>
        </p:pic>
      </p:grpSp>
      <p:sp>
        <p:nvSpPr>
          <p:cNvPr id="127" name="TextBox 126">
            <a:extLst>
              <a:ext uri="{FF2B5EF4-FFF2-40B4-BE49-F238E27FC236}">
                <a16:creationId xmlns:a16="http://schemas.microsoft.com/office/drawing/2014/main" id="{7CB4603D-100D-7ED6-D4C8-7D4FFF059F48}"/>
              </a:ext>
            </a:extLst>
          </p:cNvPr>
          <p:cNvSpPr txBox="1"/>
          <p:nvPr/>
        </p:nvSpPr>
        <p:spPr>
          <a:xfrm>
            <a:off x="2686627" y="10995214"/>
            <a:ext cx="3737928" cy="584775"/>
          </a:xfrm>
          <a:prstGeom prst="rect">
            <a:avLst/>
          </a:prstGeom>
          <a:noFill/>
        </p:spPr>
        <p:txBody>
          <a:bodyPr wrap="square">
            <a:spAutoFit/>
          </a:bodyPr>
          <a:lstStyle/>
          <a:p>
            <a:pPr algn="ctr"/>
            <a:r>
              <a:rPr lang="en-GB" sz="3200" dirty="0">
                <a:solidFill>
                  <a:srgbClr val="62468C"/>
                </a:solidFill>
                <a:latin typeface="Aharoni" panose="02010803020104030203" pitchFamily="2" charset="-79"/>
                <a:cs typeface="Aharoni" panose="02010803020104030203" pitchFamily="2" charset="-79"/>
              </a:rPr>
              <a:t>- MS profile data:</a:t>
            </a:r>
          </a:p>
        </p:txBody>
      </p:sp>
      <p:sp>
        <p:nvSpPr>
          <p:cNvPr id="128" name="TextBox 127">
            <a:extLst>
              <a:ext uri="{FF2B5EF4-FFF2-40B4-BE49-F238E27FC236}">
                <a16:creationId xmlns:a16="http://schemas.microsoft.com/office/drawing/2014/main" id="{1FC6E205-BC1B-B068-69FE-3892BB25E7DF}"/>
              </a:ext>
            </a:extLst>
          </p:cNvPr>
          <p:cNvSpPr txBox="1"/>
          <p:nvPr/>
        </p:nvSpPr>
        <p:spPr>
          <a:xfrm>
            <a:off x="2919127" y="13561109"/>
            <a:ext cx="4041179" cy="156966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MS profile data showing Gaussian distribution</a:t>
            </a:r>
          </a:p>
        </p:txBody>
      </p:sp>
      <p:sp>
        <p:nvSpPr>
          <p:cNvPr id="129" name="TextBox 128">
            <a:extLst>
              <a:ext uri="{FF2B5EF4-FFF2-40B4-BE49-F238E27FC236}">
                <a16:creationId xmlns:a16="http://schemas.microsoft.com/office/drawing/2014/main" id="{10D45A90-21DE-A37C-5CB1-F4C8435C012B}"/>
              </a:ext>
            </a:extLst>
          </p:cNvPr>
          <p:cNvSpPr txBox="1"/>
          <p:nvPr/>
        </p:nvSpPr>
        <p:spPr>
          <a:xfrm>
            <a:off x="2758440" y="15702573"/>
            <a:ext cx="10505313" cy="2062103"/>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integrated data is compiled in the “Document Grid”, this is a report that can be edited by the user while treating the data simultaneously. It can be displayed in the “View” window:</a:t>
            </a:r>
          </a:p>
        </p:txBody>
      </p:sp>
      <p:pic>
        <p:nvPicPr>
          <p:cNvPr id="130" name="Picture 129">
            <a:extLst>
              <a:ext uri="{FF2B5EF4-FFF2-40B4-BE49-F238E27FC236}">
                <a16:creationId xmlns:a16="http://schemas.microsoft.com/office/drawing/2014/main" id="{165FB106-1EC0-5ECC-8C49-9F0FB82D8CAC}"/>
              </a:ext>
            </a:extLst>
          </p:cNvPr>
          <p:cNvPicPr>
            <a:picLocks noChangeAspect="1"/>
          </p:cNvPicPr>
          <p:nvPr/>
        </p:nvPicPr>
        <p:blipFill>
          <a:blip r:embed="rId3"/>
          <a:srcRect t="81706" b="1257"/>
          <a:stretch/>
        </p:blipFill>
        <p:spPr>
          <a:xfrm>
            <a:off x="13705479" y="16939223"/>
            <a:ext cx="2860042" cy="1471176"/>
          </a:xfrm>
          <a:prstGeom prst="rect">
            <a:avLst/>
          </a:prstGeom>
        </p:spPr>
      </p:pic>
      <p:sp>
        <p:nvSpPr>
          <p:cNvPr id="131" name="TextBox 130">
            <a:extLst>
              <a:ext uri="{FF2B5EF4-FFF2-40B4-BE49-F238E27FC236}">
                <a16:creationId xmlns:a16="http://schemas.microsoft.com/office/drawing/2014/main" id="{39990645-CFC1-2217-2AE2-64061BCDB902}"/>
              </a:ext>
            </a:extLst>
          </p:cNvPr>
          <p:cNvSpPr txBox="1"/>
          <p:nvPr/>
        </p:nvSpPr>
        <p:spPr>
          <a:xfrm>
            <a:off x="14665712" y="16464883"/>
            <a:ext cx="414930" cy="58477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a:t>
            </a:r>
          </a:p>
        </p:txBody>
      </p:sp>
      <p:sp>
        <p:nvSpPr>
          <p:cNvPr id="132" name="Rectangle: Rounded Corners 131">
            <a:extLst>
              <a:ext uri="{FF2B5EF4-FFF2-40B4-BE49-F238E27FC236}">
                <a16:creationId xmlns:a16="http://schemas.microsoft.com/office/drawing/2014/main" id="{01ED2257-076A-DFB0-8F5C-B420BE00BCDB}"/>
              </a:ext>
            </a:extLst>
          </p:cNvPr>
          <p:cNvSpPr/>
          <p:nvPr/>
        </p:nvSpPr>
        <p:spPr>
          <a:xfrm>
            <a:off x="13774719" y="16939223"/>
            <a:ext cx="2660135" cy="344753"/>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14CB4EC7-C6C4-6A6E-C5B3-BE159B56A537}"/>
              </a:ext>
            </a:extLst>
          </p:cNvPr>
          <p:cNvPicPr>
            <a:picLocks noChangeAspect="1"/>
          </p:cNvPicPr>
          <p:nvPr/>
        </p:nvPicPr>
        <p:blipFill>
          <a:blip r:embed="rId9"/>
          <a:srcRect t="2907" r="14613"/>
          <a:stretch/>
        </p:blipFill>
        <p:spPr>
          <a:xfrm>
            <a:off x="2840012" y="19968583"/>
            <a:ext cx="9449335" cy="5410102"/>
          </a:xfrm>
          <a:prstGeom prst="rect">
            <a:avLst/>
          </a:prstGeom>
        </p:spPr>
      </p:pic>
      <p:sp>
        <p:nvSpPr>
          <p:cNvPr id="141" name="Rectangle: Rounded Corners 140">
            <a:extLst>
              <a:ext uri="{FF2B5EF4-FFF2-40B4-BE49-F238E27FC236}">
                <a16:creationId xmlns:a16="http://schemas.microsoft.com/office/drawing/2014/main" id="{7F0C1B95-D1D0-07F8-925A-55A089C129DC}"/>
              </a:ext>
            </a:extLst>
          </p:cNvPr>
          <p:cNvSpPr/>
          <p:nvPr/>
        </p:nvSpPr>
        <p:spPr>
          <a:xfrm>
            <a:off x="2929685" y="20331832"/>
            <a:ext cx="1264540" cy="379956"/>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Rounded Corners 141">
            <a:extLst>
              <a:ext uri="{FF2B5EF4-FFF2-40B4-BE49-F238E27FC236}">
                <a16:creationId xmlns:a16="http://schemas.microsoft.com/office/drawing/2014/main" id="{EC61E8D0-ABE3-232F-7EC9-E5CB274FE647}"/>
              </a:ext>
            </a:extLst>
          </p:cNvPr>
          <p:cNvSpPr/>
          <p:nvPr/>
        </p:nvSpPr>
        <p:spPr>
          <a:xfrm>
            <a:off x="3988643" y="24926853"/>
            <a:ext cx="3936343" cy="451831"/>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a:extLst>
              <a:ext uri="{FF2B5EF4-FFF2-40B4-BE49-F238E27FC236}">
                <a16:creationId xmlns:a16="http://schemas.microsoft.com/office/drawing/2014/main" id="{0D4C110E-BEBC-B4F5-FF9A-9F3D007CA72B}"/>
              </a:ext>
            </a:extLst>
          </p:cNvPr>
          <p:cNvPicPr>
            <a:picLocks noChangeAspect="1"/>
          </p:cNvPicPr>
          <p:nvPr/>
        </p:nvPicPr>
        <p:blipFill>
          <a:blip r:embed="rId10"/>
          <a:stretch>
            <a:fillRect/>
          </a:stretch>
        </p:blipFill>
        <p:spPr>
          <a:xfrm>
            <a:off x="10892617" y="18782797"/>
            <a:ext cx="5577102" cy="5577102"/>
          </a:xfrm>
          <a:prstGeom prst="rect">
            <a:avLst/>
          </a:prstGeom>
        </p:spPr>
      </p:pic>
      <p:sp>
        <p:nvSpPr>
          <p:cNvPr id="144" name="Rectangle: Rounded Corners 143">
            <a:extLst>
              <a:ext uri="{FF2B5EF4-FFF2-40B4-BE49-F238E27FC236}">
                <a16:creationId xmlns:a16="http://schemas.microsoft.com/office/drawing/2014/main" id="{776BA926-7DFA-EA2A-BA75-4F9268D6324A}"/>
              </a:ext>
            </a:extLst>
          </p:cNvPr>
          <p:cNvSpPr/>
          <p:nvPr/>
        </p:nvSpPr>
        <p:spPr>
          <a:xfrm>
            <a:off x="15056625" y="19613882"/>
            <a:ext cx="1264540" cy="379956"/>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5EFBBA0E-1FB9-A9C9-D799-34C0267661B8}"/>
              </a:ext>
            </a:extLst>
          </p:cNvPr>
          <p:cNvSpPr txBox="1"/>
          <p:nvPr/>
        </p:nvSpPr>
        <p:spPr>
          <a:xfrm>
            <a:off x="2824780" y="17906480"/>
            <a:ext cx="8067837" cy="2062103"/>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A new report can be created in the Document Grid at the “Report” display, by “Manage Reports” and then “Add” a new one</a:t>
            </a:r>
          </a:p>
        </p:txBody>
      </p:sp>
      <p:pic>
        <p:nvPicPr>
          <p:cNvPr id="147" name="Picture 146">
            <a:extLst>
              <a:ext uri="{FF2B5EF4-FFF2-40B4-BE49-F238E27FC236}">
                <a16:creationId xmlns:a16="http://schemas.microsoft.com/office/drawing/2014/main" id="{F13F42AE-A9F7-AFA0-7870-BD42D6F6C400}"/>
              </a:ext>
            </a:extLst>
          </p:cNvPr>
          <p:cNvPicPr>
            <a:picLocks noChangeAspect="1"/>
          </p:cNvPicPr>
          <p:nvPr/>
        </p:nvPicPr>
        <p:blipFill>
          <a:blip r:embed="rId11"/>
          <a:srcRect r="19442" b="33156"/>
          <a:stretch/>
        </p:blipFill>
        <p:spPr>
          <a:xfrm>
            <a:off x="9474220" y="21539358"/>
            <a:ext cx="7137377" cy="4249895"/>
          </a:xfrm>
          <a:prstGeom prst="rect">
            <a:avLst/>
          </a:prstGeom>
        </p:spPr>
      </p:pic>
      <p:sp>
        <p:nvSpPr>
          <p:cNvPr id="148" name="Oval 147">
            <a:extLst>
              <a:ext uri="{FF2B5EF4-FFF2-40B4-BE49-F238E27FC236}">
                <a16:creationId xmlns:a16="http://schemas.microsoft.com/office/drawing/2014/main" id="{88F35270-50AC-67D2-2E36-9B90961EFA58}"/>
              </a:ext>
            </a:extLst>
          </p:cNvPr>
          <p:cNvSpPr/>
          <p:nvPr/>
        </p:nvSpPr>
        <p:spPr>
          <a:xfrm>
            <a:off x="10138369" y="21873023"/>
            <a:ext cx="685693" cy="606139"/>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8501EC41-15D3-527D-10BF-FE4885BA23D8}"/>
              </a:ext>
            </a:extLst>
          </p:cNvPr>
          <p:cNvSpPr txBox="1"/>
          <p:nvPr/>
        </p:nvSpPr>
        <p:spPr>
          <a:xfrm>
            <a:off x="11070385" y="22555084"/>
            <a:ext cx="5399334" cy="107721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Short cut for including new parameters in the report</a:t>
            </a:r>
          </a:p>
        </p:txBody>
      </p:sp>
      <p:cxnSp>
        <p:nvCxnSpPr>
          <p:cNvPr id="151" name="Connector: Curved 150">
            <a:extLst>
              <a:ext uri="{FF2B5EF4-FFF2-40B4-BE49-F238E27FC236}">
                <a16:creationId xmlns:a16="http://schemas.microsoft.com/office/drawing/2014/main" id="{4250CC15-0120-71E6-4A26-A349642E61F6}"/>
              </a:ext>
            </a:extLst>
          </p:cNvPr>
          <p:cNvCxnSpPr>
            <a:cxnSpLocks/>
            <a:endCxn id="148" idx="7"/>
          </p:cNvCxnSpPr>
          <p:nvPr/>
        </p:nvCxnSpPr>
        <p:spPr>
          <a:xfrm rot="10800000">
            <a:off x="10723646" y="21961791"/>
            <a:ext cx="3046407" cy="584973"/>
          </a:xfrm>
          <a:prstGeom prst="curvedConnector4">
            <a:avLst>
              <a:gd name="adj1" fmla="val -8496"/>
              <a:gd name="adj2" fmla="val 139079"/>
            </a:avLst>
          </a:prstGeom>
          <a:ln w="38100">
            <a:solidFill>
              <a:srgbClr val="62468C"/>
            </a:solidFill>
            <a:tailEnd type="triangle"/>
          </a:ln>
        </p:spPr>
        <p:style>
          <a:lnRef idx="2">
            <a:schemeClr val="accent1"/>
          </a:lnRef>
          <a:fillRef idx="0">
            <a:schemeClr val="accent1"/>
          </a:fillRef>
          <a:effectRef idx="1">
            <a:schemeClr val="accent1"/>
          </a:effectRef>
          <a:fontRef idx="minor">
            <a:schemeClr val="tx1"/>
          </a:fontRef>
        </p:style>
      </p:cxnSp>
      <p:cxnSp>
        <p:nvCxnSpPr>
          <p:cNvPr id="153" name="Connector: Curved 152">
            <a:extLst>
              <a:ext uri="{FF2B5EF4-FFF2-40B4-BE49-F238E27FC236}">
                <a16:creationId xmlns:a16="http://schemas.microsoft.com/office/drawing/2014/main" id="{0F0D11B8-AC63-7796-ED52-8930365D9658}"/>
              </a:ext>
            </a:extLst>
          </p:cNvPr>
          <p:cNvCxnSpPr>
            <a:cxnSpLocks/>
          </p:cNvCxnSpPr>
          <p:nvPr/>
        </p:nvCxnSpPr>
        <p:spPr>
          <a:xfrm rot="5400000" flipH="1" flipV="1">
            <a:off x="6664627" y="20835767"/>
            <a:ext cx="5134154" cy="2821296"/>
          </a:xfrm>
          <a:prstGeom prst="curvedConnector3">
            <a:avLst>
              <a:gd name="adj1" fmla="val 98033"/>
            </a:avLst>
          </a:prstGeom>
          <a:ln w="76200">
            <a:solidFill>
              <a:srgbClr val="62468C"/>
            </a:solidFill>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E344BDD7-5899-26A6-1FB6-296D24A942B4}"/>
              </a:ext>
            </a:extLst>
          </p:cNvPr>
          <p:cNvCxnSpPr>
            <a:endCxn id="147" idx="0"/>
          </p:cNvCxnSpPr>
          <p:nvPr/>
        </p:nvCxnSpPr>
        <p:spPr>
          <a:xfrm>
            <a:off x="13051791" y="20975782"/>
            <a:ext cx="0" cy="563576"/>
          </a:xfrm>
          <a:prstGeom prst="straightConnector1">
            <a:avLst/>
          </a:prstGeom>
          <a:ln w="7620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4" name="Arrow: Pentagon 3">
            <a:extLst>
              <a:ext uri="{FF2B5EF4-FFF2-40B4-BE49-F238E27FC236}">
                <a16:creationId xmlns:a16="http://schemas.microsoft.com/office/drawing/2014/main" id="{36BE81CD-50A9-6DE6-A86A-022EE76C228D}"/>
              </a:ext>
            </a:extLst>
          </p:cNvPr>
          <p:cNvSpPr/>
          <p:nvPr/>
        </p:nvSpPr>
        <p:spPr>
          <a:xfrm>
            <a:off x="2886469" y="8365938"/>
            <a:ext cx="4732257" cy="2458915"/>
          </a:xfrm>
          <a:prstGeom prst="homePlate">
            <a:avLst>
              <a:gd name="adj" fmla="val 19493"/>
            </a:avLst>
          </a:prstGeom>
          <a:solidFill>
            <a:srgbClr val="EFD1DC"/>
          </a:solidFill>
          <a:ln>
            <a:solidFill>
              <a:srgbClr val="E3AF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806A9D-45B0-D6F5-65A7-60DEF1A35902}"/>
              </a:ext>
            </a:extLst>
          </p:cNvPr>
          <p:cNvSpPr txBox="1"/>
          <p:nvPr/>
        </p:nvSpPr>
        <p:spPr>
          <a:xfrm>
            <a:off x="2939285" y="8330481"/>
            <a:ext cx="4601889" cy="2062103"/>
          </a:xfrm>
          <a:prstGeom prst="rect">
            <a:avLst/>
          </a:prstGeom>
          <a:noFill/>
        </p:spPr>
        <p:txBody>
          <a:bodyPr wrap="square">
            <a:spAutoFit/>
          </a:bodyPr>
          <a:lstStyle/>
          <a:p>
            <a:r>
              <a:rPr lang="en-GB" sz="3200" dirty="0">
                <a:solidFill>
                  <a:srgbClr val="62468C"/>
                </a:solidFill>
                <a:latin typeface="Aharoni" panose="02010803020104030203" pitchFamily="2" charset="-79"/>
                <a:cs typeface="Aharoni" panose="02010803020104030203" pitchFamily="2" charset="-79"/>
              </a:rPr>
              <a:t>Synchronize the integration of several files by right-clicking on the chromatogram:</a:t>
            </a:r>
          </a:p>
        </p:txBody>
      </p:sp>
      <p:pic>
        <p:nvPicPr>
          <p:cNvPr id="15" name="Picture 14">
            <a:extLst>
              <a:ext uri="{FF2B5EF4-FFF2-40B4-BE49-F238E27FC236}">
                <a16:creationId xmlns:a16="http://schemas.microsoft.com/office/drawing/2014/main" id="{C01A2454-438E-1382-2748-425941F87A20}"/>
              </a:ext>
            </a:extLst>
          </p:cNvPr>
          <p:cNvPicPr>
            <a:picLocks noChangeAspect="1"/>
          </p:cNvPicPr>
          <p:nvPr/>
        </p:nvPicPr>
        <p:blipFill>
          <a:blip r:embed="rId12"/>
          <a:srcRect l="4606" t="70503" b="6576"/>
          <a:stretch/>
        </p:blipFill>
        <p:spPr>
          <a:xfrm>
            <a:off x="3050414" y="10381236"/>
            <a:ext cx="3881848" cy="376297"/>
          </a:xfrm>
          <a:prstGeom prst="rect">
            <a:avLst/>
          </a:prstGeom>
        </p:spPr>
      </p:pic>
      <p:sp>
        <p:nvSpPr>
          <p:cNvPr id="17" name="Rectangle: Rounded Corners 16">
            <a:extLst>
              <a:ext uri="{FF2B5EF4-FFF2-40B4-BE49-F238E27FC236}">
                <a16:creationId xmlns:a16="http://schemas.microsoft.com/office/drawing/2014/main" id="{220A4DF1-D87E-EABF-7696-9ACE8D141C9F}"/>
              </a:ext>
            </a:extLst>
          </p:cNvPr>
          <p:cNvSpPr/>
          <p:nvPr/>
        </p:nvSpPr>
        <p:spPr>
          <a:xfrm>
            <a:off x="3068615" y="10347643"/>
            <a:ext cx="3863647" cy="376297"/>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8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1D57E-7265-4C3D-EEB9-4D78828AD6C5}"/>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44CE6BD5-E9CA-D245-E3A4-F87488AF94B8}"/>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9496E62-4265-8E32-9E40-A47FCB37D0A4}"/>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6CFC7A-20D9-E9F2-8FDD-D26356AEEC1F}"/>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5FA946C8-17B0-BDD5-F35C-A846C49C82D3}"/>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F717A5E-E1CD-6CB4-BE2D-8C3B74A9B7D5}"/>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E9CF4BC-0384-B6DF-3AA4-C8A5AFD6EBD2}"/>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85DB66F-7BD5-0888-DB8B-1FE4DF4670A4}"/>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6C242F97-8C31-2CAE-37FB-695044D13913}"/>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4BF13A-1CA7-F73D-5B3B-AB40554704A3}"/>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498BC14-1C32-072E-94BB-8AAC83551F60}"/>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9261B34B-0C56-AFFA-F2AD-11EE0D6F04F8}"/>
                </a:ext>
              </a:extLst>
            </p:cNvPr>
            <p:cNvSpPr/>
            <p:nvPr/>
          </p:nvSpPr>
          <p:spPr>
            <a:xfrm>
              <a:off x="18745655" y="2918193"/>
              <a:ext cx="7631758" cy="6444663"/>
            </a:xfrm>
            <a:prstGeom prst="ellipse">
              <a:avLst/>
            </a:prstGeom>
            <a:solidFill>
              <a:srgbClr val="62468C"/>
            </a:solidFill>
            <a:ln>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CE04EF4-F861-2884-0029-575AA7119677}"/>
                </a:ext>
              </a:extLst>
            </p:cNvPr>
            <p:cNvSpPr/>
            <p:nvPr/>
          </p:nvSpPr>
          <p:spPr>
            <a:xfrm>
              <a:off x="17849059" y="1973651"/>
              <a:ext cx="9078892" cy="7973976"/>
            </a:xfrm>
            <a:prstGeom prst="ellipse">
              <a:avLst/>
            </a:prstGeom>
            <a:noFill/>
            <a:ln w="1905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F9DC4CC4-3A82-4938-45FB-6F37199C8BD1}"/>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a:solidFill>
                  <a:schemeClr val="bg1"/>
                </a:solidFill>
                <a:latin typeface="Arial Black" panose="020B0A04020102020204" pitchFamily="34" charset="0"/>
              </a:rPr>
              <a:t>Skyline</a:t>
            </a:r>
          </a:p>
        </p:txBody>
      </p:sp>
      <p:cxnSp>
        <p:nvCxnSpPr>
          <p:cNvPr id="16" name="Straight Connector 15">
            <a:extLst>
              <a:ext uri="{FF2B5EF4-FFF2-40B4-BE49-F238E27FC236}">
                <a16:creationId xmlns:a16="http://schemas.microsoft.com/office/drawing/2014/main" id="{5B9E0911-29ED-D683-8D79-7B88B007A376}"/>
              </a:ext>
            </a:extLst>
          </p:cNvPr>
          <p:cNvCxnSpPr>
            <a:cxnSpLocks/>
          </p:cNvCxnSpPr>
          <p:nvPr/>
        </p:nvCxnSpPr>
        <p:spPr>
          <a:xfrm>
            <a:off x="5070630" y="3024248"/>
            <a:ext cx="10972800" cy="0"/>
          </a:xfrm>
          <a:prstGeom prst="line">
            <a:avLst/>
          </a:prstGeom>
          <a:ln>
            <a:solidFill>
              <a:srgbClr val="62468C"/>
            </a:solidFill>
          </a:ln>
        </p:spPr>
        <p:style>
          <a:lnRef idx="2">
            <a:schemeClr val="accent3"/>
          </a:lnRef>
          <a:fillRef idx="0">
            <a:schemeClr val="accent3"/>
          </a:fillRef>
          <a:effectRef idx="1">
            <a:schemeClr val="accent3"/>
          </a:effectRef>
          <a:fontRef idx="minor">
            <a:schemeClr val="tx1"/>
          </a:fontRef>
        </p:style>
      </p:cxnSp>
      <p:sp>
        <p:nvSpPr>
          <p:cNvPr id="2" name="TextBox 1">
            <a:extLst>
              <a:ext uri="{FF2B5EF4-FFF2-40B4-BE49-F238E27FC236}">
                <a16:creationId xmlns:a16="http://schemas.microsoft.com/office/drawing/2014/main" id="{17410F10-AE38-5AF1-B7DF-2CF4C0AF6E69}"/>
              </a:ext>
            </a:extLst>
          </p:cNvPr>
          <p:cNvSpPr txBox="1"/>
          <p:nvPr/>
        </p:nvSpPr>
        <p:spPr>
          <a:xfrm>
            <a:off x="5143431" y="1975517"/>
            <a:ext cx="11253858" cy="1015663"/>
          </a:xfrm>
          <a:prstGeom prst="rect">
            <a:avLst/>
          </a:prstGeom>
          <a:noFill/>
        </p:spPr>
        <p:txBody>
          <a:bodyPr wrap="square" rtlCol="0">
            <a:spAutoFit/>
          </a:bodyPr>
          <a:lstStyle/>
          <a:p>
            <a:pPr algn="ctr"/>
            <a:r>
              <a:rPr lang="en-US" sz="6000" b="1" dirty="0">
                <a:solidFill>
                  <a:srgbClr val="62468C"/>
                </a:solidFill>
                <a:latin typeface="Arial Black" panose="020B0A04020102020204" pitchFamily="34" charset="0"/>
              </a:rPr>
              <a:t>INTEGRATE THE DATA</a:t>
            </a:r>
          </a:p>
        </p:txBody>
      </p:sp>
      <p:sp>
        <p:nvSpPr>
          <p:cNvPr id="32" name="TextBox 31">
            <a:extLst>
              <a:ext uri="{FF2B5EF4-FFF2-40B4-BE49-F238E27FC236}">
                <a16:creationId xmlns:a16="http://schemas.microsoft.com/office/drawing/2014/main" id="{B9D90327-11BB-0F12-CB63-D3DB3C4E77CC}"/>
              </a:ext>
            </a:extLst>
          </p:cNvPr>
          <p:cNvSpPr txBox="1"/>
          <p:nvPr/>
        </p:nvSpPr>
        <p:spPr>
          <a:xfrm>
            <a:off x="2606040" y="3420553"/>
            <a:ext cx="13670280" cy="1578893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In order to be able to integrate the report of Skyline into </a:t>
            </a:r>
            <a:r>
              <a:rPr lang="en-GB" sz="3200" dirty="0" err="1">
                <a:solidFill>
                  <a:srgbClr val="62468C"/>
                </a:solidFill>
                <a:latin typeface="Aharoni" panose="02010803020104030203" pitchFamily="2" charset="-79"/>
                <a:cs typeface="Aharoni" panose="02010803020104030203" pitchFamily="2" charset="-79"/>
              </a:rPr>
              <a:t>CPquant</a:t>
            </a:r>
            <a:r>
              <a:rPr lang="en-GB" sz="3200" dirty="0">
                <a:solidFill>
                  <a:srgbClr val="62468C"/>
                </a:solidFill>
                <a:latin typeface="Aharoni" panose="02010803020104030203" pitchFamily="2" charset="-79"/>
                <a:cs typeface="Aharoni" panose="02010803020104030203" pitchFamily="2" charset="-79"/>
              </a:rPr>
              <a:t>, the next step of </a:t>
            </a:r>
            <a:r>
              <a:rPr lang="en-GB" sz="3200" dirty="0" err="1">
                <a:solidFill>
                  <a:srgbClr val="62468C"/>
                </a:solidFill>
                <a:latin typeface="Aharoni" panose="02010803020104030203" pitchFamily="2" charset="-79"/>
                <a:cs typeface="Aharoni" panose="02010803020104030203" pitchFamily="2" charset="-79"/>
              </a:rPr>
              <a:t>CPxplorer</a:t>
            </a:r>
            <a:r>
              <a:rPr lang="en-GB" sz="3200" dirty="0">
                <a:solidFill>
                  <a:srgbClr val="62468C"/>
                </a:solidFill>
                <a:latin typeface="Aharoni" panose="02010803020104030203" pitchFamily="2" charset="-79"/>
                <a:cs typeface="Aharoni" panose="02010803020104030203" pitchFamily="2" charset="-79"/>
              </a:rPr>
              <a:t>, some parameters need to be included in the document Grid (Skyline report):</a:t>
            </a:r>
          </a:p>
          <a:p>
            <a:pPr algn="just"/>
            <a:endParaRPr lang="en-GB" sz="32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b="1" u="sng" dirty="0">
                <a:solidFill>
                  <a:srgbClr val="62468C"/>
                </a:solidFill>
                <a:latin typeface="Aharoni" panose="02010803020104030203" pitchFamily="2" charset="-79"/>
                <a:cs typeface="Aharoni" panose="02010803020104030203" pitchFamily="2" charset="-79"/>
              </a:rPr>
              <a:t>Replicate Name</a:t>
            </a:r>
            <a:r>
              <a:rPr lang="en-GB" sz="3200" dirty="0">
                <a:solidFill>
                  <a:srgbClr val="62468C"/>
                </a:solidFill>
                <a:latin typeface="Aharoni" panose="02010803020104030203" pitchFamily="2" charset="-79"/>
                <a:cs typeface="Aharoni" panose="02010803020104030203" pitchFamily="2" charset="-79"/>
              </a:rPr>
              <a:t>: This column will show the name of each file</a:t>
            </a: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Sample Type</a:t>
            </a:r>
            <a:r>
              <a:rPr lang="en-GB" sz="3200" dirty="0">
                <a:solidFill>
                  <a:srgbClr val="62468C"/>
                </a:solidFill>
                <a:latin typeface="Aharoni" panose="02010803020104030203" pitchFamily="2" charset="-79"/>
                <a:cs typeface="Aharoni" panose="02010803020104030203" pitchFamily="2" charset="-79"/>
              </a:rPr>
              <a:t>: This column must be filled in by the user. It indicates the type of file the data corresponds to, such as a sample ("Unknown"), standard ("Standard"), or blank ("Blank"), etc.</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Batch Name</a:t>
            </a:r>
            <a:r>
              <a:rPr lang="en-GB" sz="3200" dirty="0">
                <a:solidFill>
                  <a:srgbClr val="62468C"/>
                </a:solidFill>
                <a:latin typeface="Aharoni" panose="02010803020104030203" pitchFamily="2" charset="-79"/>
                <a:cs typeface="Aharoni" panose="02010803020104030203" pitchFamily="2" charset="-79"/>
              </a:rPr>
              <a:t>: This column is used by </a:t>
            </a:r>
            <a:r>
              <a:rPr lang="en-GB" sz="3200" dirty="0" err="1">
                <a:solidFill>
                  <a:srgbClr val="62468C"/>
                </a:solidFill>
                <a:latin typeface="Aharoni" panose="02010803020104030203" pitchFamily="2" charset="-79"/>
                <a:cs typeface="Aharoni" panose="02010803020104030203" pitchFamily="2" charset="-79"/>
              </a:rPr>
              <a:t>CPquant</a:t>
            </a:r>
            <a:r>
              <a:rPr lang="en-GB" sz="3200" dirty="0">
                <a:solidFill>
                  <a:srgbClr val="62468C"/>
                </a:solidFill>
                <a:latin typeface="Aharoni" panose="02010803020104030203" pitchFamily="2" charset="-79"/>
                <a:cs typeface="Aharoni" panose="02010803020104030203" pitchFamily="2" charset="-79"/>
              </a:rPr>
              <a:t> to identify which files belong to the same standard and to know what type of standard they are. The batch name should indicate the chain length of the homologues present in the mixture (ex.: C</a:t>
            </a:r>
            <a:r>
              <a:rPr lang="en-GB" sz="4000" dirty="0">
                <a:solidFill>
                  <a:srgbClr val="62468C"/>
                </a:solidFill>
                <a:latin typeface="Aharoni" panose="02010803020104030203" pitchFamily="2" charset="-79"/>
                <a:cs typeface="Aharoni" panose="02010803020104030203" pitchFamily="2" charset="-79"/>
              </a:rPr>
              <a:t>10</a:t>
            </a:r>
            <a:r>
              <a:rPr lang="en-GB" sz="3200" dirty="0">
                <a:solidFill>
                  <a:srgbClr val="62468C"/>
                </a:solidFill>
                <a:latin typeface="Aharoni" panose="02010803020104030203" pitchFamily="2" charset="-79"/>
                <a:cs typeface="Aharoni" panose="02010803020104030203" pitchFamily="2" charset="-79"/>
              </a:rPr>
              <a:t>, C</a:t>
            </a:r>
            <a:r>
              <a:rPr lang="en-GB" sz="4000" dirty="0">
                <a:solidFill>
                  <a:srgbClr val="62468C"/>
                </a:solidFill>
                <a:latin typeface="Aharoni" panose="02010803020104030203" pitchFamily="2" charset="-79"/>
                <a:cs typeface="Aharoni" panose="02010803020104030203" pitchFamily="2" charset="-79"/>
              </a:rPr>
              <a:t>11</a:t>
            </a:r>
            <a:r>
              <a:rPr lang="en-GB" sz="3200" dirty="0">
                <a:solidFill>
                  <a:srgbClr val="62468C"/>
                </a:solidFill>
                <a:latin typeface="Aharoni" panose="02010803020104030203" pitchFamily="2" charset="-79"/>
                <a:cs typeface="Aharoni" panose="02010803020104030203" pitchFamily="2" charset="-79"/>
              </a:rPr>
              <a:t>, C</a:t>
            </a:r>
            <a:r>
              <a:rPr lang="en-GB" sz="4000" dirty="0">
                <a:solidFill>
                  <a:srgbClr val="62468C"/>
                </a:solidFill>
                <a:latin typeface="Aharoni" panose="02010803020104030203" pitchFamily="2" charset="-79"/>
                <a:cs typeface="Aharoni" panose="02010803020104030203" pitchFamily="2" charset="-79"/>
              </a:rPr>
              <a:t>12</a:t>
            </a:r>
            <a:r>
              <a:rPr lang="en-GB" sz="3200" dirty="0">
                <a:solidFill>
                  <a:srgbClr val="62468C"/>
                </a:solidFill>
                <a:latin typeface="Aharoni" panose="02010803020104030203" pitchFamily="2" charset="-79"/>
                <a:cs typeface="Aharoni" panose="02010803020104030203" pitchFamily="2" charset="-79"/>
              </a:rPr>
              <a:t>, C</a:t>
            </a:r>
            <a:r>
              <a:rPr lang="en-GB" sz="4000" dirty="0">
                <a:solidFill>
                  <a:srgbClr val="62468C"/>
                </a:solidFill>
                <a:latin typeface="Aharoni" panose="02010803020104030203" pitchFamily="2" charset="-79"/>
                <a:cs typeface="Aharoni" panose="02010803020104030203" pitchFamily="2" charset="-79"/>
              </a:rPr>
              <a:t>10-13</a:t>
            </a:r>
            <a:r>
              <a:rPr lang="en-GB" sz="3200" dirty="0">
                <a:solidFill>
                  <a:srgbClr val="62468C"/>
                </a:solidFill>
                <a:latin typeface="Aharoni" panose="02010803020104030203" pitchFamily="2" charset="-79"/>
                <a:cs typeface="Aharoni" panose="02010803020104030203" pitchFamily="2" charset="-79"/>
              </a:rPr>
              <a:t>, C</a:t>
            </a:r>
            <a:r>
              <a:rPr lang="en-GB" sz="4000" dirty="0">
                <a:solidFill>
                  <a:srgbClr val="62468C"/>
                </a:solidFill>
                <a:latin typeface="Aharoni" panose="02010803020104030203" pitchFamily="2" charset="-79"/>
                <a:cs typeface="Aharoni" panose="02010803020104030203" pitchFamily="2" charset="-79"/>
              </a:rPr>
              <a:t>14-17</a:t>
            </a:r>
            <a:r>
              <a:rPr lang="en-GB" sz="3200" dirty="0">
                <a:solidFill>
                  <a:srgbClr val="62468C"/>
                </a:solidFill>
                <a:latin typeface="Aharoni" panose="02010803020104030203" pitchFamily="2" charset="-79"/>
                <a:cs typeface="Aharoni" panose="02010803020104030203" pitchFamily="2" charset="-79"/>
              </a:rPr>
              <a:t> etc.). The different files that belong to the same standard must have the same letter as a suffix. For instance, all the files belonging to the standard mixture SCCPs </a:t>
            </a:r>
            <a:r>
              <a:rPr lang="en-GB" sz="4000" dirty="0">
                <a:solidFill>
                  <a:srgbClr val="62468C"/>
                </a:solidFill>
                <a:latin typeface="Aharoni" panose="02010803020104030203" pitchFamily="2" charset="-79"/>
                <a:cs typeface="Aharoni" panose="02010803020104030203" pitchFamily="2" charset="-79"/>
              </a:rPr>
              <a:t>51.5%</a:t>
            </a:r>
            <a:r>
              <a:rPr lang="en-GB" sz="3200" dirty="0">
                <a:solidFill>
                  <a:srgbClr val="62468C"/>
                </a:solidFill>
                <a:latin typeface="Aharoni" panose="02010803020104030203" pitchFamily="2" charset="-79"/>
                <a:cs typeface="Aharoni" panose="02010803020104030203" pitchFamily="2" charset="-79"/>
              </a:rPr>
              <a:t> Cl will have the Batch Name as “</a:t>
            </a:r>
            <a:r>
              <a:rPr lang="en-GB" sz="2400" dirty="0">
                <a:solidFill>
                  <a:srgbClr val="62468C"/>
                </a:solidFill>
                <a:latin typeface="Aharoni" panose="02010803020104030203" pitchFamily="2" charset="-79"/>
                <a:cs typeface="Aharoni" panose="02010803020104030203" pitchFamily="2" charset="-79"/>
              </a:rPr>
              <a:t>C</a:t>
            </a:r>
            <a:r>
              <a:rPr lang="en-GB" sz="4000" dirty="0">
                <a:solidFill>
                  <a:srgbClr val="62468C"/>
                </a:solidFill>
                <a:latin typeface="Aharoni" panose="02010803020104030203" pitchFamily="2" charset="-79"/>
                <a:cs typeface="Aharoni" panose="02010803020104030203" pitchFamily="2" charset="-79"/>
              </a:rPr>
              <a:t>10-13</a:t>
            </a:r>
            <a:r>
              <a:rPr lang="en-GB" sz="2400" dirty="0">
                <a:solidFill>
                  <a:srgbClr val="62468C"/>
                </a:solidFill>
                <a:latin typeface="Aharoni" panose="02010803020104030203" pitchFamily="2" charset="-79"/>
                <a:cs typeface="Aharoni" panose="02010803020104030203" pitchFamily="2" charset="-79"/>
              </a:rPr>
              <a:t>_</a:t>
            </a:r>
            <a:r>
              <a:rPr lang="en-GB" sz="3200" dirty="0">
                <a:solidFill>
                  <a:srgbClr val="62468C"/>
                </a:solidFill>
                <a:latin typeface="Aharoni" panose="02010803020104030203" pitchFamily="2" charset="-79"/>
                <a:cs typeface="Aharoni" panose="02010803020104030203" pitchFamily="2" charset="-79"/>
              </a:rPr>
              <a:t>A”, and the ones from SCCPs </a:t>
            </a:r>
            <a:r>
              <a:rPr lang="en-GB" sz="4000" dirty="0">
                <a:solidFill>
                  <a:srgbClr val="62468C"/>
                </a:solidFill>
                <a:latin typeface="Aharoni" panose="02010803020104030203" pitchFamily="2" charset="-79"/>
                <a:cs typeface="Aharoni" panose="02010803020104030203" pitchFamily="2" charset="-79"/>
              </a:rPr>
              <a:t>55.5%</a:t>
            </a:r>
            <a:r>
              <a:rPr lang="en-GB" sz="3200" dirty="0">
                <a:solidFill>
                  <a:srgbClr val="62468C"/>
                </a:solidFill>
                <a:latin typeface="Aharoni" panose="02010803020104030203" pitchFamily="2" charset="-79"/>
                <a:cs typeface="Aharoni" panose="02010803020104030203" pitchFamily="2" charset="-79"/>
              </a:rPr>
              <a:t> Cl will have “C</a:t>
            </a:r>
            <a:r>
              <a:rPr lang="en-GB" sz="4000" dirty="0">
                <a:solidFill>
                  <a:srgbClr val="62468C"/>
                </a:solidFill>
                <a:latin typeface="Aharoni" panose="02010803020104030203" pitchFamily="2" charset="-79"/>
                <a:cs typeface="Aharoni" panose="02010803020104030203" pitchFamily="2" charset="-79"/>
              </a:rPr>
              <a:t>10-13</a:t>
            </a:r>
            <a:r>
              <a:rPr lang="en-GB" sz="3200" dirty="0">
                <a:solidFill>
                  <a:srgbClr val="62468C"/>
                </a:solidFill>
                <a:latin typeface="Aharoni" panose="02010803020104030203" pitchFamily="2" charset="-79"/>
                <a:cs typeface="Aharoni" panose="02010803020104030203" pitchFamily="2" charset="-79"/>
              </a:rPr>
              <a:t>_B”. </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Molecule List</a:t>
            </a:r>
            <a:r>
              <a:rPr lang="en-GB" sz="3200" dirty="0">
                <a:solidFill>
                  <a:srgbClr val="62468C"/>
                </a:solidFill>
                <a:latin typeface="Aharoni" panose="02010803020104030203" pitchFamily="2" charset="-79"/>
                <a:cs typeface="Aharoni" panose="02010803020104030203" pitchFamily="2" charset="-79"/>
              </a:rPr>
              <a:t>: This column groups the homologues by chain length</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Molecule</a:t>
            </a:r>
            <a:r>
              <a:rPr lang="en-GB" sz="3200" dirty="0">
                <a:solidFill>
                  <a:srgbClr val="62468C"/>
                </a:solidFill>
                <a:latin typeface="Aharoni" panose="02010803020104030203" pitchFamily="2" charset="-79"/>
                <a:cs typeface="Aharoni" panose="02010803020104030203" pitchFamily="2" charset="-79"/>
              </a:rPr>
              <a:t>: This column shows the homologues</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Area</a:t>
            </a:r>
            <a:r>
              <a:rPr lang="en-GB" sz="3200" dirty="0">
                <a:solidFill>
                  <a:srgbClr val="62468C"/>
                </a:solidFill>
                <a:latin typeface="Aharoni" panose="02010803020104030203" pitchFamily="2" charset="-79"/>
                <a:cs typeface="Aharoni" panose="02010803020104030203" pitchFamily="2" charset="-79"/>
              </a:rPr>
              <a:t>: The integrated peak area</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Analyte Concentration</a:t>
            </a:r>
            <a:r>
              <a:rPr lang="en-GB" sz="3200" dirty="0">
                <a:solidFill>
                  <a:srgbClr val="62468C"/>
                </a:solidFill>
                <a:latin typeface="Aharoni" panose="02010803020104030203" pitchFamily="2" charset="-79"/>
                <a:cs typeface="Aharoni" panose="02010803020104030203" pitchFamily="2" charset="-79"/>
              </a:rPr>
              <a:t>: This column shows the concentration of the different standard mixtures. It must be indicated by the user</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Mass error PPM</a:t>
            </a:r>
            <a:r>
              <a:rPr lang="en-GB" sz="3200" dirty="0">
                <a:solidFill>
                  <a:srgbClr val="62468C"/>
                </a:solidFill>
                <a:latin typeface="Aharoni" panose="02010803020104030203" pitchFamily="2" charset="-79"/>
                <a:cs typeface="Aharoni" panose="02010803020104030203" pitchFamily="2" charset="-79"/>
              </a:rPr>
              <a:t>: The mass error of the measured m/z value to the theoretical one</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Isotope Label Type</a:t>
            </a:r>
            <a:r>
              <a:rPr lang="en-GB" sz="3200" dirty="0">
                <a:solidFill>
                  <a:srgbClr val="62468C"/>
                </a:solidFill>
                <a:latin typeface="Aharoni" panose="02010803020104030203" pitchFamily="2" charset="-79"/>
                <a:cs typeface="Aharoni" panose="02010803020104030203" pitchFamily="2" charset="-79"/>
              </a:rPr>
              <a:t>: It displays the type of ion (</a:t>
            </a:r>
            <a:r>
              <a:rPr lang="en-GB" sz="3200" dirty="0" err="1">
                <a:solidFill>
                  <a:srgbClr val="62468C"/>
                </a:solidFill>
                <a:latin typeface="Aharoni" panose="02010803020104030203" pitchFamily="2" charset="-79"/>
                <a:cs typeface="Aharoni" panose="02010803020104030203" pitchFamily="2" charset="-79"/>
              </a:rPr>
              <a:t>quan</a:t>
            </a:r>
            <a:r>
              <a:rPr lang="en-GB" sz="3200" dirty="0">
                <a:solidFill>
                  <a:srgbClr val="62468C"/>
                </a:solidFill>
                <a:latin typeface="Aharoni" panose="02010803020104030203" pitchFamily="2" charset="-79"/>
                <a:cs typeface="Aharoni" panose="02010803020104030203" pitchFamily="2" charset="-79"/>
              </a:rPr>
              <a:t>/ qual)</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Chromatogram Precursor M/Z</a:t>
            </a:r>
            <a:r>
              <a:rPr lang="en-GB" sz="3200" dirty="0">
                <a:solidFill>
                  <a:srgbClr val="62468C"/>
                </a:solidFill>
                <a:latin typeface="Aharoni" panose="02010803020104030203" pitchFamily="2" charset="-79"/>
                <a:cs typeface="Aharoni" panose="02010803020104030203" pitchFamily="2" charset="-79"/>
              </a:rPr>
              <a:t>: The theoretical m/z values</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Ration Quan to Qual</a:t>
            </a:r>
            <a:r>
              <a:rPr lang="en-GB" sz="3200" dirty="0">
                <a:solidFill>
                  <a:srgbClr val="62468C"/>
                </a:solidFill>
                <a:latin typeface="Aharoni" panose="02010803020104030203" pitchFamily="2" charset="-79"/>
                <a:cs typeface="Aharoni" panose="02010803020104030203" pitchFamily="2" charset="-79"/>
              </a:rPr>
              <a:t>: The ratio between the </a:t>
            </a:r>
            <a:r>
              <a:rPr lang="en-GB" sz="3200" dirty="0" err="1">
                <a:solidFill>
                  <a:srgbClr val="62468C"/>
                </a:solidFill>
                <a:latin typeface="Aharoni" panose="02010803020104030203" pitchFamily="2" charset="-79"/>
                <a:cs typeface="Aharoni" panose="02010803020104030203" pitchFamily="2" charset="-79"/>
              </a:rPr>
              <a:t>quan</a:t>
            </a:r>
            <a:r>
              <a:rPr lang="en-GB" sz="3200" dirty="0">
                <a:solidFill>
                  <a:srgbClr val="62468C"/>
                </a:solidFill>
                <a:latin typeface="Aharoni" panose="02010803020104030203" pitchFamily="2" charset="-79"/>
                <a:cs typeface="Aharoni" panose="02010803020104030203" pitchFamily="2" charset="-79"/>
              </a:rPr>
              <a:t> and qual ions</a:t>
            </a:r>
          </a:p>
          <a:p>
            <a:pPr marL="182880" indent="-91440" algn="just">
              <a:buFontTx/>
              <a:buChar char="-"/>
            </a:pPr>
            <a:endParaRPr lang="en-GB" sz="1000" dirty="0">
              <a:solidFill>
                <a:srgbClr val="62468C"/>
              </a:solidFill>
              <a:latin typeface="Aharoni" panose="02010803020104030203" pitchFamily="2" charset="-79"/>
              <a:cs typeface="Aharoni" panose="02010803020104030203" pitchFamily="2" charset="-79"/>
            </a:endParaRPr>
          </a:p>
          <a:p>
            <a:pPr marL="182880" indent="-91440" algn="just">
              <a:buFontTx/>
              <a:buChar char="-"/>
            </a:pPr>
            <a:r>
              <a:rPr lang="en-GB" sz="3200" u="sng" dirty="0">
                <a:solidFill>
                  <a:srgbClr val="62468C"/>
                </a:solidFill>
                <a:latin typeface="Aharoni" panose="02010803020104030203" pitchFamily="2" charset="-79"/>
                <a:cs typeface="Aharoni" panose="02010803020104030203" pitchFamily="2" charset="-79"/>
              </a:rPr>
              <a:t>Ration Qual to Quan</a:t>
            </a:r>
            <a:r>
              <a:rPr lang="en-GB" sz="3200" dirty="0">
                <a:solidFill>
                  <a:srgbClr val="62468C"/>
                </a:solidFill>
                <a:latin typeface="Aharoni" panose="02010803020104030203" pitchFamily="2" charset="-79"/>
                <a:cs typeface="Aharoni" panose="02010803020104030203" pitchFamily="2" charset="-79"/>
              </a:rPr>
              <a:t>: The ratio between the qual and </a:t>
            </a:r>
            <a:r>
              <a:rPr lang="en-GB" sz="3200" dirty="0" err="1">
                <a:solidFill>
                  <a:srgbClr val="62468C"/>
                </a:solidFill>
                <a:latin typeface="Aharoni" panose="02010803020104030203" pitchFamily="2" charset="-79"/>
                <a:cs typeface="Aharoni" panose="02010803020104030203" pitchFamily="2" charset="-79"/>
              </a:rPr>
              <a:t>quan</a:t>
            </a:r>
            <a:r>
              <a:rPr lang="en-GB" sz="3200" dirty="0">
                <a:solidFill>
                  <a:srgbClr val="62468C"/>
                </a:solidFill>
                <a:latin typeface="Aharoni" panose="02010803020104030203" pitchFamily="2" charset="-79"/>
                <a:cs typeface="Aharoni" panose="02010803020104030203" pitchFamily="2" charset="-79"/>
              </a:rPr>
              <a:t> ions</a:t>
            </a:r>
          </a:p>
        </p:txBody>
      </p:sp>
      <p:pic>
        <p:nvPicPr>
          <p:cNvPr id="14" name="Picture 13">
            <a:extLst>
              <a:ext uri="{FF2B5EF4-FFF2-40B4-BE49-F238E27FC236}">
                <a16:creationId xmlns:a16="http://schemas.microsoft.com/office/drawing/2014/main" id="{6E4CFE67-2323-3170-6ADF-25556008F29F}"/>
              </a:ext>
            </a:extLst>
          </p:cNvPr>
          <p:cNvPicPr>
            <a:picLocks noChangeAspect="1"/>
          </p:cNvPicPr>
          <p:nvPr/>
        </p:nvPicPr>
        <p:blipFill>
          <a:blip r:embed="rId3"/>
          <a:srcRect b="10507"/>
          <a:stretch/>
        </p:blipFill>
        <p:spPr>
          <a:xfrm>
            <a:off x="2803583" y="20299018"/>
            <a:ext cx="9725995" cy="5323232"/>
          </a:xfrm>
          <a:prstGeom prst="rect">
            <a:avLst/>
          </a:prstGeom>
        </p:spPr>
      </p:pic>
      <p:sp>
        <p:nvSpPr>
          <p:cNvPr id="21" name="TextBox 20">
            <a:extLst>
              <a:ext uri="{FF2B5EF4-FFF2-40B4-BE49-F238E27FC236}">
                <a16:creationId xmlns:a16="http://schemas.microsoft.com/office/drawing/2014/main" id="{5927312D-36EB-940E-FE39-5FBA5EC194E5}"/>
              </a:ext>
            </a:extLst>
          </p:cNvPr>
          <p:cNvSpPr txBox="1"/>
          <p:nvPr/>
        </p:nvSpPr>
        <p:spPr>
          <a:xfrm>
            <a:off x="2758440" y="19053648"/>
            <a:ext cx="13670280" cy="107721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Once the report is finished, it can be Exported to Excel and used in the next module of </a:t>
            </a:r>
            <a:r>
              <a:rPr lang="en-GB" sz="3200" dirty="0" err="1">
                <a:solidFill>
                  <a:srgbClr val="62468C"/>
                </a:solidFill>
                <a:latin typeface="Aharoni" panose="02010803020104030203" pitchFamily="2" charset="-79"/>
                <a:cs typeface="Aharoni" panose="02010803020104030203" pitchFamily="2" charset="-79"/>
              </a:rPr>
              <a:t>CPxplorer</a:t>
            </a:r>
            <a:r>
              <a:rPr lang="en-GB" sz="3200" dirty="0">
                <a:solidFill>
                  <a:srgbClr val="62468C"/>
                </a:solidFill>
                <a:latin typeface="Aharoni" panose="02010803020104030203" pitchFamily="2" charset="-79"/>
                <a:cs typeface="Aharoni" panose="02010803020104030203" pitchFamily="2" charset="-79"/>
              </a:rPr>
              <a:t>: </a:t>
            </a:r>
            <a:r>
              <a:rPr lang="en-GB" sz="3200" dirty="0" err="1">
                <a:solidFill>
                  <a:srgbClr val="62468C"/>
                </a:solidFill>
                <a:latin typeface="Aharoni" panose="02010803020104030203" pitchFamily="2" charset="-79"/>
                <a:cs typeface="Aharoni" panose="02010803020104030203" pitchFamily="2" charset="-79"/>
              </a:rPr>
              <a:t>CPquant</a:t>
            </a:r>
            <a:r>
              <a:rPr lang="en-GB" sz="3200" dirty="0">
                <a:solidFill>
                  <a:srgbClr val="62468C"/>
                </a:solidFill>
                <a:latin typeface="Aharoni" panose="02010803020104030203" pitchFamily="2" charset="-79"/>
                <a:cs typeface="Aharoni" panose="02010803020104030203" pitchFamily="2" charset="-79"/>
              </a:rPr>
              <a:t>.</a:t>
            </a:r>
          </a:p>
        </p:txBody>
      </p:sp>
      <p:pic>
        <p:nvPicPr>
          <p:cNvPr id="26" name="Picture 25">
            <a:extLst>
              <a:ext uri="{FF2B5EF4-FFF2-40B4-BE49-F238E27FC236}">
                <a16:creationId xmlns:a16="http://schemas.microsoft.com/office/drawing/2014/main" id="{937529C4-6678-3EDC-5E94-6AE368623E52}"/>
              </a:ext>
            </a:extLst>
          </p:cNvPr>
          <p:cNvPicPr>
            <a:picLocks noChangeAspect="1"/>
          </p:cNvPicPr>
          <p:nvPr/>
        </p:nvPicPr>
        <p:blipFill>
          <a:blip r:embed="rId4"/>
          <a:stretch>
            <a:fillRect/>
          </a:stretch>
        </p:blipFill>
        <p:spPr>
          <a:xfrm>
            <a:off x="12722846" y="20307557"/>
            <a:ext cx="4992237" cy="5567260"/>
          </a:xfrm>
          <a:prstGeom prst="rect">
            <a:avLst/>
          </a:prstGeom>
        </p:spPr>
      </p:pic>
      <p:sp>
        <p:nvSpPr>
          <p:cNvPr id="27" name="TextBox 26">
            <a:extLst>
              <a:ext uri="{FF2B5EF4-FFF2-40B4-BE49-F238E27FC236}">
                <a16:creationId xmlns:a16="http://schemas.microsoft.com/office/drawing/2014/main" id="{78A84F0F-6139-2C99-A2BD-C72F63843DDC}"/>
              </a:ext>
            </a:extLst>
          </p:cNvPr>
          <p:cNvSpPr txBox="1"/>
          <p:nvPr/>
        </p:nvSpPr>
        <p:spPr>
          <a:xfrm>
            <a:off x="12827283" y="23243279"/>
            <a:ext cx="4692333" cy="156966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Select the report that was previously created in the Document Grid</a:t>
            </a:r>
          </a:p>
        </p:txBody>
      </p:sp>
      <p:sp>
        <p:nvSpPr>
          <p:cNvPr id="28" name="Oval 27">
            <a:extLst>
              <a:ext uri="{FF2B5EF4-FFF2-40B4-BE49-F238E27FC236}">
                <a16:creationId xmlns:a16="http://schemas.microsoft.com/office/drawing/2014/main" id="{212FE0E6-0F23-C6AF-6283-210393B6E8A9}"/>
              </a:ext>
            </a:extLst>
          </p:cNvPr>
          <p:cNvSpPr/>
          <p:nvPr/>
        </p:nvSpPr>
        <p:spPr>
          <a:xfrm>
            <a:off x="2758440" y="20260853"/>
            <a:ext cx="677487" cy="482147"/>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74E88E4-55C9-7F51-0894-D3B5D50392B9}"/>
              </a:ext>
            </a:extLst>
          </p:cNvPr>
          <p:cNvSpPr/>
          <p:nvPr/>
        </p:nvSpPr>
        <p:spPr>
          <a:xfrm>
            <a:off x="2690133" y="23717668"/>
            <a:ext cx="7480752" cy="342992"/>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7D7642C-12F9-604D-4B21-307A304F5052}"/>
              </a:ext>
            </a:extLst>
          </p:cNvPr>
          <p:cNvSpPr/>
          <p:nvPr/>
        </p:nvSpPr>
        <p:spPr>
          <a:xfrm>
            <a:off x="10024350" y="24659350"/>
            <a:ext cx="2389323" cy="238132"/>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ECC860FF-AE59-C8D8-A820-A6F5B8455659}"/>
              </a:ext>
            </a:extLst>
          </p:cNvPr>
          <p:cNvCxnSpPr>
            <a:cxnSpLocks/>
          </p:cNvCxnSpPr>
          <p:nvPr/>
        </p:nvCxnSpPr>
        <p:spPr>
          <a:xfrm>
            <a:off x="12344167" y="23091187"/>
            <a:ext cx="638118" cy="0"/>
          </a:xfrm>
          <a:prstGeom prst="straightConnector1">
            <a:avLst/>
          </a:prstGeom>
          <a:ln w="7620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43" name="Rectangle: Rounded Corners 42">
            <a:extLst>
              <a:ext uri="{FF2B5EF4-FFF2-40B4-BE49-F238E27FC236}">
                <a16:creationId xmlns:a16="http://schemas.microsoft.com/office/drawing/2014/main" id="{A52EC928-6DC4-353B-09AD-9D8F283BAC49}"/>
              </a:ext>
            </a:extLst>
          </p:cNvPr>
          <p:cNvSpPr/>
          <p:nvPr/>
        </p:nvSpPr>
        <p:spPr>
          <a:xfrm>
            <a:off x="13295851" y="22301306"/>
            <a:ext cx="1085168" cy="286798"/>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2E249999-7039-B838-9D64-26D214FBE0A1}"/>
              </a:ext>
            </a:extLst>
          </p:cNvPr>
          <p:cNvSpPr/>
          <p:nvPr/>
        </p:nvSpPr>
        <p:spPr>
          <a:xfrm>
            <a:off x="15442029" y="25445427"/>
            <a:ext cx="1085168" cy="286798"/>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358CD2-37C8-0848-6F71-6016CB5A1665}"/>
              </a:ext>
            </a:extLst>
          </p:cNvPr>
          <p:cNvSpPr txBox="1"/>
          <p:nvPr/>
        </p:nvSpPr>
        <p:spPr>
          <a:xfrm>
            <a:off x="17974141" y="26187747"/>
            <a:ext cx="1062756"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10</a:t>
            </a:r>
          </a:p>
        </p:txBody>
      </p:sp>
    </p:spTree>
    <p:extLst>
      <p:ext uri="{BB962C8B-B14F-4D97-AF65-F5344CB8AC3E}">
        <p14:creationId xmlns:p14="http://schemas.microsoft.com/office/powerpoint/2010/main" val="325656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12307-A41D-1F12-2A20-A3A37530039D}"/>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9D7405AF-5F07-308B-10A4-6B25A24CE4E5}"/>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7A4BA5-0285-A363-9C10-292F358A90D1}"/>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17A0AC0-DA43-A18D-D880-A497396ABC13}"/>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2B0A0FBC-5152-B77B-A44D-08A33189120C}"/>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EC0599F-1C3A-36DD-33AA-CC3A40C906FF}"/>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537AB49-C263-58F5-569A-E36AA0D54BAA}"/>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417002D-1D54-74E6-F459-AEE20E99AA11}"/>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A4409F66-6D60-6B7D-5A4B-6A1E5D3E46AB}"/>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E2B41F3-2643-979B-3B11-8CFB412E05CE}"/>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CA83345-56F9-137A-F823-06ED7C1E08A3}"/>
              </a:ext>
            </a:extLst>
          </p:cNvPr>
          <p:cNvSpPr txBox="1"/>
          <p:nvPr/>
        </p:nvSpPr>
        <p:spPr>
          <a:xfrm>
            <a:off x="17974141" y="26187747"/>
            <a:ext cx="1062756"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11</a:t>
            </a:r>
          </a:p>
        </p:txBody>
      </p:sp>
      <p:grpSp>
        <p:nvGrpSpPr>
          <p:cNvPr id="12" name="Group 11">
            <a:extLst>
              <a:ext uri="{FF2B5EF4-FFF2-40B4-BE49-F238E27FC236}">
                <a16:creationId xmlns:a16="http://schemas.microsoft.com/office/drawing/2014/main" id="{7359B7A1-B90E-87C0-8B8A-9E374ED36FC1}"/>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21DD0F30-0872-D7A3-9206-B7233B9B0D03}"/>
                </a:ext>
              </a:extLst>
            </p:cNvPr>
            <p:cNvSpPr/>
            <p:nvPr/>
          </p:nvSpPr>
          <p:spPr>
            <a:xfrm>
              <a:off x="18745655" y="2918193"/>
              <a:ext cx="7631758" cy="6444663"/>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7383EB5-E0C1-7978-02A1-F2804098B0CE}"/>
                </a:ext>
              </a:extLst>
            </p:cNvPr>
            <p:cNvSpPr/>
            <p:nvPr/>
          </p:nvSpPr>
          <p:spPr>
            <a:xfrm>
              <a:off x="17849059" y="1973651"/>
              <a:ext cx="9078892" cy="7973976"/>
            </a:xfrm>
            <a:prstGeom prst="ellipse">
              <a:avLst/>
            </a:prstGeom>
            <a:noFill/>
            <a:ln w="1905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BB9670CD-C94F-563E-EFBD-BEED098DD068}"/>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err="1">
                <a:solidFill>
                  <a:schemeClr val="bg1"/>
                </a:solidFill>
                <a:latin typeface="Arial Black" panose="020B0A04020102020204" pitchFamily="34" charset="0"/>
              </a:rPr>
              <a:t>CPquant</a:t>
            </a:r>
            <a:endParaRPr lang="en-US" sz="6000" b="1" dirty="0">
              <a:solidFill>
                <a:schemeClr val="bg1"/>
              </a:solidFill>
              <a:latin typeface="Arial Black" panose="020B0A04020102020204" pitchFamily="34" charset="0"/>
            </a:endParaRPr>
          </a:p>
        </p:txBody>
      </p:sp>
      <p:cxnSp>
        <p:nvCxnSpPr>
          <p:cNvPr id="16" name="Straight Connector 15">
            <a:extLst>
              <a:ext uri="{FF2B5EF4-FFF2-40B4-BE49-F238E27FC236}">
                <a16:creationId xmlns:a16="http://schemas.microsoft.com/office/drawing/2014/main" id="{00D8756B-7781-7AFE-5AD1-BBECF0C3C8A0}"/>
              </a:ext>
            </a:extLst>
          </p:cNvPr>
          <p:cNvCxnSpPr>
            <a:cxnSpLocks/>
          </p:cNvCxnSpPr>
          <p:nvPr/>
        </p:nvCxnSpPr>
        <p:spPr>
          <a:xfrm>
            <a:off x="5070630" y="3024248"/>
            <a:ext cx="1097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EA5C825-8E9C-5BC6-60D5-2CC22DDC6A22}"/>
              </a:ext>
            </a:extLst>
          </p:cNvPr>
          <p:cNvSpPr txBox="1"/>
          <p:nvPr/>
        </p:nvSpPr>
        <p:spPr>
          <a:xfrm>
            <a:off x="5354445" y="2021700"/>
            <a:ext cx="10210061" cy="1015663"/>
          </a:xfrm>
          <a:prstGeom prst="rect">
            <a:avLst/>
          </a:prstGeom>
          <a:noFill/>
        </p:spPr>
        <p:txBody>
          <a:bodyPr wrap="square" rtlCol="0">
            <a:spAutoFit/>
          </a:bodyPr>
          <a:lstStyle/>
          <a:p>
            <a:pPr algn="ctr"/>
            <a:r>
              <a:rPr lang="en-US" sz="6000" b="1" dirty="0">
                <a:solidFill>
                  <a:schemeClr val="accent1"/>
                </a:solidFill>
                <a:latin typeface="Arial Black" panose="020B0A04020102020204" pitchFamily="34" charset="0"/>
              </a:rPr>
              <a:t>QUANTIFY THE DATA</a:t>
            </a:r>
          </a:p>
        </p:txBody>
      </p:sp>
      <p:sp>
        <p:nvSpPr>
          <p:cNvPr id="40" name="TextBox 39">
            <a:extLst>
              <a:ext uri="{FF2B5EF4-FFF2-40B4-BE49-F238E27FC236}">
                <a16:creationId xmlns:a16="http://schemas.microsoft.com/office/drawing/2014/main" id="{13D7158B-6E1D-F2C0-5F52-1A91CEEA71B2}"/>
              </a:ext>
            </a:extLst>
          </p:cNvPr>
          <p:cNvSpPr txBox="1"/>
          <p:nvPr/>
        </p:nvSpPr>
        <p:spPr>
          <a:xfrm>
            <a:off x="2475072" y="3420553"/>
            <a:ext cx="13708963" cy="3046988"/>
          </a:xfrm>
          <a:prstGeom prst="rect">
            <a:avLst/>
          </a:prstGeom>
          <a:noFill/>
        </p:spPr>
        <p:txBody>
          <a:bodyPr wrap="square">
            <a:spAutoFit/>
          </a:bodyPr>
          <a:lstStyle/>
          <a:p>
            <a:pPr algn="just"/>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is a module in the </a:t>
            </a:r>
            <a:r>
              <a:rPr lang="en-GB" sz="3200" dirty="0" err="1">
                <a:solidFill>
                  <a:schemeClr val="accent1"/>
                </a:solidFill>
                <a:latin typeface="Aharoni" panose="02010803020104030203" pitchFamily="2" charset="-79"/>
                <a:cs typeface="Aharoni" panose="02010803020104030203" pitchFamily="2" charset="-79"/>
              </a:rPr>
              <a:t>CPxplorer</a:t>
            </a:r>
            <a:r>
              <a:rPr lang="en-GB" sz="3200" dirty="0">
                <a:solidFill>
                  <a:schemeClr val="accent1"/>
                </a:solidFill>
                <a:latin typeface="Aharoni" panose="02010803020104030203" pitchFamily="2" charset="-79"/>
                <a:cs typeface="Aharoni" panose="02010803020104030203" pitchFamily="2" charset="-79"/>
              </a:rPr>
              <a:t> package. </a:t>
            </a:r>
            <a:r>
              <a:rPr lang="en-GB" sz="3200" dirty="0" err="1">
                <a:solidFill>
                  <a:schemeClr val="accent1"/>
                </a:solidFill>
                <a:latin typeface="Aharoni" panose="02010803020104030203" pitchFamily="2" charset="-79"/>
                <a:cs typeface="Aharoni" panose="02010803020104030203" pitchFamily="2" charset="-79"/>
              </a:rPr>
              <a:t>CPion</a:t>
            </a:r>
            <a:r>
              <a:rPr lang="en-GB" sz="3200" dirty="0">
                <a:solidFill>
                  <a:schemeClr val="accent1"/>
                </a:solidFill>
                <a:latin typeface="Aharoni" panose="02010803020104030203" pitchFamily="2" charset="-79"/>
                <a:cs typeface="Aharoni" panose="02010803020104030203" pitchFamily="2" charset="-79"/>
              </a:rPr>
              <a:t> is a module part of the </a:t>
            </a:r>
            <a:r>
              <a:rPr lang="en-GB" sz="3200" dirty="0" err="1">
                <a:solidFill>
                  <a:schemeClr val="accent1"/>
                </a:solidFill>
                <a:latin typeface="Aharoni" panose="02010803020104030203" pitchFamily="2" charset="-79"/>
                <a:cs typeface="Aharoni" panose="02010803020104030203" pitchFamily="2" charset="-79"/>
              </a:rPr>
              <a:t>CPxplorer</a:t>
            </a:r>
            <a:r>
              <a:rPr lang="en-GB" sz="3200" dirty="0">
                <a:solidFill>
                  <a:schemeClr val="accent1"/>
                </a:solidFill>
                <a:latin typeface="Aharoni" panose="02010803020104030203" pitchFamily="2" charset="-79"/>
                <a:cs typeface="Aharoni" panose="02010803020104030203" pitchFamily="2" charset="-79"/>
              </a:rPr>
              <a:t> package. It consists of an </a:t>
            </a:r>
            <a:r>
              <a:rPr lang="en-GB" sz="3200" dirty="0" err="1">
                <a:solidFill>
                  <a:schemeClr val="accent1"/>
                </a:solidFill>
                <a:latin typeface="Aharoni" panose="02010803020104030203" pitchFamily="2" charset="-79"/>
                <a:cs typeface="Aharoni" panose="02010803020104030203" pitchFamily="2" charset="-79"/>
              </a:rPr>
              <a:t>Rstudio</a:t>
            </a:r>
            <a:r>
              <a:rPr lang="en-GB" sz="3200" dirty="0">
                <a:solidFill>
                  <a:schemeClr val="accent1"/>
                </a:solidFill>
                <a:latin typeface="Aharoni" panose="02010803020104030203" pitchFamily="2" charset="-79"/>
                <a:cs typeface="Aharoni" panose="02010803020104030203" pitchFamily="2" charset="-79"/>
              </a:rPr>
              <a:t> based app whose code source can be found at </a:t>
            </a:r>
            <a:r>
              <a:rPr lang="en-GB" sz="3200" dirty="0">
                <a:solidFill>
                  <a:schemeClr val="accent1"/>
                </a:solidFill>
                <a:latin typeface="Aharoni" panose="02010803020104030203" pitchFamily="2" charset="-79"/>
                <a:cs typeface="Aharoni" panose="02010803020104030203" pitchFamily="2" charset="-79"/>
                <a:hlinkClick r:id="rId3"/>
              </a:rPr>
              <a:t>https://github.com/WBS-TW/CPxplorer</a:t>
            </a:r>
            <a:r>
              <a:rPr lang="en-GB" sz="3200" dirty="0">
                <a:solidFill>
                  <a:schemeClr val="accent1"/>
                </a:solidFill>
                <a:latin typeface="Aharoni" panose="02010803020104030203" pitchFamily="2" charset="-79"/>
                <a:cs typeface="Aharoni" panose="02010803020104030203" pitchFamily="2" charset="-79"/>
              </a:rPr>
              <a:t>. A browser based interface is available at </a:t>
            </a:r>
            <a:r>
              <a:rPr lang="en-GB" sz="3200" dirty="0">
                <a:solidFill>
                  <a:schemeClr val="accent1"/>
                </a:solidFill>
                <a:latin typeface="Aharoni" panose="02010803020104030203" pitchFamily="2" charset="-79"/>
                <a:cs typeface="Aharoni" panose="02010803020104030203" pitchFamily="2" charset="-79"/>
                <a:hlinkClick r:id="rId4"/>
              </a:rPr>
              <a:t>https://wbs-tw.github.io/CPquant_Shinylive/</a:t>
            </a:r>
            <a:r>
              <a:rPr lang="en-GB" sz="3200" dirty="0">
                <a:solidFill>
                  <a:schemeClr val="accent1"/>
                </a:solidFill>
                <a:latin typeface="Aharoni" panose="02010803020104030203" pitchFamily="2" charset="-79"/>
                <a:cs typeface="Aharoni" panose="02010803020104030203" pitchFamily="2" charset="-79"/>
              </a:rPr>
              <a:t> which can be run in the local computer without installing the R shiny app. </a:t>
            </a:r>
          </a:p>
        </p:txBody>
      </p:sp>
      <p:sp>
        <p:nvSpPr>
          <p:cNvPr id="42" name="TextBox 41">
            <a:extLst>
              <a:ext uri="{FF2B5EF4-FFF2-40B4-BE49-F238E27FC236}">
                <a16:creationId xmlns:a16="http://schemas.microsoft.com/office/drawing/2014/main" id="{F626D073-22B7-DBF5-F297-FB84662B6086}"/>
              </a:ext>
            </a:extLst>
          </p:cNvPr>
          <p:cNvSpPr txBox="1"/>
          <p:nvPr/>
        </p:nvSpPr>
        <p:spPr>
          <a:xfrm>
            <a:off x="6688260" y="26053910"/>
            <a:ext cx="9855527" cy="1138773"/>
          </a:xfrm>
          <a:prstGeom prst="rect">
            <a:avLst/>
          </a:prstGeom>
          <a:noFill/>
        </p:spPr>
        <p:txBody>
          <a:bodyPr wrap="square">
            <a:spAutoFit/>
          </a:bodyPr>
          <a:lstStyle/>
          <a:p>
            <a:pPr marL="304800" marR="0" indent="-304800" algn="just"/>
            <a:r>
              <a:rPr lang="en-US" sz="1700" kern="0" baseline="3000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1 </a:t>
            </a:r>
            <a:r>
              <a:rPr lang="en-US" sz="1700" kern="0" dirty="0" err="1">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Bogdal</a:t>
            </a:r>
            <a:r>
              <a:rPr lang="en-US" sz="1700" kern="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 C., Alsberg, T., </a:t>
            </a:r>
            <a:r>
              <a:rPr lang="en-US" sz="1700" kern="0" dirty="0" err="1">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Diefenbacher</a:t>
            </a:r>
            <a:r>
              <a:rPr lang="en-US" sz="1700" kern="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 P. S., Macleod, M., &amp; Berger, U. (2015). Anal. Chem., 87(5), 2852–60. </a:t>
            </a:r>
            <a:r>
              <a:rPr lang="en-US" sz="1700" kern="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hlinkClick r:id="rId5"/>
              </a:rPr>
              <a:t>https://doi.org/10.1021/ac504444d</a:t>
            </a:r>
            <a:endParaRPr lang="en-US" sz="1700" kern="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endParaRPr>
          </a:p>
          <a:p>
            <a:pPr marL="304800" marR="0" indent="-304800" algn="just"/>
            <a:r>
              <a:rPr lang="en-US" sz="1700" kern="0" baseline="3000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2 </a:t>
            </a:r>
            <a:r>
              <a:rPr lang="en-US" sz="1700" kern="0" dirty="0" err="1">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Perkons</a:t>
            </a:r>
            <a:r>
              <a:rPr lang="en-US" sz="1700" kern="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 I., </a:t>
            </a:r>
            <a:r>
              <a:rPr lang="en-US" sz="1700" kern="0" dirty="0" err="1">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Pasecnaja</a:t>
            </a:r>
            <a:r>
              <a:rPr lang="en-US" sz="1700" kern="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 E., &amp; </a:t>
            </a:r>
            <a:r>
              <a:rPr lang="en-US" sz="1700" kern="0" dirty="0" err="1">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Zacs</a:t>
            </a:r>
            <a:r>
              <a:rPr lang="en-US" sz="1700" kern="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rPr>
              <a:t>, D. (2019). Food Chem., 298, 125100. </a:t>
            </a:r>
            <a:r>
              <a:rPr lang="en-US" sz="1700" kern="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hlinkClick r:id="rId6"/>
              </a:rPr>
              <a:t>https://doi.org/10.1016/j.foodchem.2019.125100</a:t>
            </a:r>
            <a:endParaRPr lang="en-US" sz="1700" kern="0" dirty="0">
              <a:solidFill>
                <a:schemeClr val="accent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3" name="Picture 42">
            <a:extLst>
              <a:ext uri="{FF2B5EF4-FFF2-40B4-BE49-F238E27FC236}">
                <a16:creationId xmlns:a16="http://schemas.microsoft.com/office/drawing/2014/main" id="{BEEC2E73-1BAA-4BFC-BCEB-6F4A6C46AFDF}"/>
              </a:ext>
            </a:extLst>
          </p:cNvPr>
          <p:cNvPicPr>
            <a:picLocks noChangeAspect="1"/>
          </p:cNvPicPr>
          <p:nvPr/>
        </p:nvPicPr>
        <p:blipFill>
          <a:blip r:embed="rId7"/>
          <a:srcRect r="28851" b="46894"/>
          <a:stretch/>
        </p:blipFill>
        <p:spPr>
          <a:xfrm>
            <a:off x="2424217" y="10972970"/>
            <a:ext cx="13759818" cy="6486485"/>
          </a:xfrm>
          <a:prstGeom prst="rect">
            <a:avLst/>
          </a:prstGeom>
        </p:spPr>
      </p:pic>
      <p:sp>
        <p:nvSpPr>
          <p:cNvPr id="44" name="TextBox 43">
            <a:extLst>
              <a:ext uri="{FF2B5EF4-FFF2-40B4-BE49-F238E27FC236}">
                <a16:creationId xmlns:a16="http://schemas.microsoft.com/office/drawing/2014/main" id="{741CD25F-4171-87B8-5936-057BB46360BD}"/>
              </a:ext>
            </a:extLst>
          </p:cNvPr>
          <p:cNvSpPr txBox="1"/>
          <p:nvPr/>
        </p:nvSpPr>
        <p:spPr>
          <a:xfrm>
            <a:off x="10103516" y="11938346"/>
            <a:ext cx="6106558" cy="107721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Upload the report from Skyline in .xlsx format</a:t>
            </a:r>
          </a:p>
        </p:txBody>
      </p:sp>
      <p:sp>
        <p:nvSpPr>
          <p:cNvPr id="45" name="Oval 44">
            <a:extLst>
              <a:ext uri="{FF2B5EF4-FFF2-40B4-BE49-F238E27FC236}">
                <a16:creationId xmlns:a16="http://schemas.microsoft.com/office/drawing/2014/main" id="{23E1CFAA-671D-5338-C67F-8CE7BA9A43F5}"/>
              </a:ext>
            </a:extLst>
          </p:cNvPr>
          <p:cNvSpPr/>
          <p:nvPr/>
        </p:nvSpPr>
        <p:spPr>
          <a:xfrm>
            <a:off x="8895768" y="10883613"/>
            <a:ext cx="2504694" cy="77286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Brace 46">
            <a:extLst>
              <a:ext uri="{FF2B5EF4-FFF2-40B4-BE49-F238E27FC236}">
                <a16:creationId xmlns:a16="http://schemas.microsoft.com/office/drawing/2014/main" id="{6699C09B-FB79-4D3C-F4B4-E172C3623714}"/>
              </a:ext>
            </a:extLst>
          </p:cNvPr>
          <p:cNvSpPr/>
          <p:nvPr/>
        </p:nvSpPr>
        <p:spPr>
          <a:xfrm>
            <a:off x="9274281" y="13842296"/>
            <a:ext cx="653838" cy="1060582"/>
          </a:xfrm>
          <a:prstGeom prst="rightBrace">
            <a:avLst>
              <a:gd name="adj1" fmla="val 9568"/>
              <a:gd name="adj2" fmla="val 49191"/>
            </a:avLst>
          </a:prstGeom>
          <a:ln w="76200">
            <a:solidFill>
              <a:schemeClr val="accent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E8AB00B2-BE6B-629A-ADFD-704929C3D6A8}"/>
              </a:ext>
            </a:extLst>
          </p:cNvPr>
          <p:cNvSpPr txBox="1"/>
          <p:nvPr/>
        </p:nvSpPr>
        <p:spPr>
          <a:xfrm>
            <a:off x="10148593" y="13191414"/>
            <a:ext cx="6106559" cy="304698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Indicate the unit that was used in the column “Analyte concentration” from the Skyline report (the quantification levels will be in this unit as well)</a:t>
            </a:r>
          </a:p>
        </p:txBody>
      </p:sp>
      <p:sp>
        <p:nvSpPr>
          <p:cNvPr id="50" name="Right Brace 49">
            <a:extLst>
              <a:ext uri="{FF2B5EF4-FFF2-40B4-BE49-F238E27FC236}">
                <a16:creationId xmlns:a16="http://schemas.microsoft.com/office/drawing/2014/main" id="{A816BD71-7FB9-B7F0-F56C-1E6538211071}"/>
              </a:ext>
            </a:extLst>
          </p:cNvPr>
          <p:cNvSpPr/>
          <p:nvPr/>
        </p:nvSpPr>
        <p:spPr>
          <a:xfrm>
            <a:off x="9319125" y="12522608"/>
            <a:ext cx="478398" cy="984326"/>
          </a:xfrm>
          <a:prstGeom prst="rightBrace">
            <a:avLst>
              <a:gd name="adj1" fmla="val 9568"/>
              <a:gd name="adj2" fmla="val 18698"/>
            </a:avLst>
          </a:prstGeom>
          <a:ln w="76200">
            <a:solidFill>
              <a:schemeClr val="accent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52" name="Right Brace 51">
            <a:extLst>
              <a:ext uri="{FF2B5EF4-FFF2-40B4-BE49-F238E27FC236}">
                <a16:creationId xmlns:a16="http://schemas.microsoft.com/office/drawing/2014/main" id="{86CE0C4E-07A6-1FC7-68B2-CABD1AE09FA6}"/>
              </a:ext>
            </a:extLst>
          </p:cNvPr>
          <p:cNvSpPr/>
          <p:nvPr/>
        </p:nvSpPr>
        <p:spPr>
          <a:xfrm>
            <a:off x="7092235" y="14976001"/>
            <a:ext cx="653838" cy="1060582"/>
          </a:xfrm>
          <a:prstGeom prst="rightBrace">
            <a:avLst>
              <a:gd name="adj1" fmla="val 9568"/>
              <a:gd name="adj2" fmla="val 49191"/>
            </a:avLst>
          </a:prstGeom>
          <a:ln w="76200">
            <a:solidFill>
              <a:schemeClr val="accent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68" name="Picture 67">
            <a:extLst>
              <a:ext uri="{FF2B5EF4-FFF2-40B4-BE49-F238E27FC236}">
                <a16:creationId xmlns:a16="http://schemas.microsoft.com/office/drawing/2014/main" id="{1EB2084E-6439-24A1-7BA5-103284A4EA54}"/>
              </a:ext>
            </a:extLst>
          </p:cNvPr>
          <p:cNvPicPr>
            <a:picLocks noChangeAspect="1"/>
          </p:cNvPicPr>
          <p:nvPr/>
        </p:nvPicPr>
        <p:blipFill>
          <a:blip r:embed="rId7"/>
          <a:srcRect t="80653" r="28851" b="7810"/>
          <a:stretch/>
        </p:blipFill>
        <p:spPr>
          <a:xfrm>
            <a:off x="2390154" y="17391130"/>
            <a:ext cx="13759818" cy="1409132"/>
          </a:xfrm>
          <a:prstGeom prst="rect">
            <a:avLst/>
          </a:prstGeom>
        </p:spPr>
      </p:pic>
      <p:sp>
        <p:nvSpPr>
          <p:cNvPr id="53" name="TextBox 52">
            <a:extLst>
              <a:ext uri="{FF2B5EF4-FFF2-40B4-BE49-F238E27FC236}">
                <a16:creationId xmlns:a16="http://schemas.microsoft.com/office/drawing/2014/main" id="{EC244F6E-B5D8-E3DE-2D6A-FCB5E6400445}"/>
              </a:ext>
            </a:extLst>
          </p:cNvPr>
          <p:cNvSpPr txBox="1"/>
          <p:nvPr/>
        </p:nvSpPr>
        <p:spPr>
          <a:xfrm>
            <a:off x="10155245" y="16386665"/>
            <a:ext cx="6106559" cy="2062103"/>
          </a:xfrm>
          <a:prstGeom prst="rect">
            <a:avLst/>
          </a:prstGeom>
          <a:noFill/>
        </p:spPr>
        <p:txBody>
          <a:bodyPr wrap="square">
            <a:spAutoFit/>
          </a:bodyPr>
          <a:lstStyle/>
          <a:p>
            <a:pPr algn="just"/>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will calculate the average of the signals of the blanks and subtract it from the signal of the samples</a:t>
            </a:r>
          </a:p>
        </p:txBody>
      </p:sp>
      <p:cxnSp>
        <p:nvCxnSpPr>
          <p:cNvPr id="55" name="Connector: Elbow 54">
            <a:extLst>
              <a:ext uri="{FF2B5EF4-FFF2-40B4-BE49-F238E27FC236}">
                <a16:creationId xmlns:a16="http://schemas.microsoft.com/office/drawing/2014/main" id="{EC1E3FA0-C8A1-A8B4-E6BD-56BDBCC9A531}"/>
              </a:ext>
            </a:extLst>
          </p:cNvPr>
          <p:cNvCxnSpPr>
            <a:cxnSpLocks/>
            <a:stCxn id="52" idx="1"/>
          </p:cNvCxnSpPr>
          <p:nvPr/>
        </p:nvCxnSpPr>
        <p:spPr>
          <a:xfrm rot="10800000" flipH="1" flipV="1">
            <a:off x="7746073" y="15497712"/>
            <a:ext cx="2375108" cy="1826086"/>
          </a:xfrm>
          <a:prstGeom prst="bentConnector3">
            <a:avLst>
              <a:gd name="adj1" fmla="val 44657"/>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7" name="Right Brace 56">
            <a:extLst>
              <a:ext uri="{FF2B5EF4-FFF2-40B4-BE49-F238E27FC236}">
                <a16:creationId xmlns:a16="http://schemas.microsoft.com/office/drawing/2014/main" id="{4169391D-C2C3-597B-7EDD-5AE763242DB2}"/>
              </a:ext>
            </a:extLst>
          </p:cNvPr>
          <p:cNvSpPr/>
          <p:nvPr/>
        </p:nvSpPr>
        <p:spPr>
          <a:xfrm>
            <a:off x="7173077" y="16297353"/>
            <a:ext cx="653838" cy="1060582"/>
          </a:xfrm>
          <a:prstGeom prst="rightBrace">
            <a:avLst>
              <a:gd name="adj1" fmla="val 9568"/>
              <a:gd name="adj2" fmla="val 49191"/>
            </a:avLst>
          </a:prstGeom>
          <a:ln w="76200">
            <a:solidFill>
              <a:schemeClr val="accent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58" name="TextBox 57">
            <a:extLst>
              <a:ext uri="{FF2B5EF4-FFF2-40B4-BE49-F238E27FC236}">
                <a16:creationId xmlns:a16="http://schemas.microsoft.com/office/drawing/2014/main" id="{B7799F5B-3AA9-296C-74B6-42AE7EAE19BE}"/>
              </a:ext>
            </a:extLst>
          </p:cNvPr>
          <p:cNvSpPr txBox="1"/>
          <p:nvPr/>
        </p:nvSpPr>
        <p:spPr>
          <a:xfrm>
            <a:off x="10279205" y="18565927"/>
            <a:ext cx="6106559" cy="501675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This function offers the possibility to correct the instrumental signal of the homologues with the signal of a spiked standard. For this function to be available, a specific internal standard is labelled “RS” in the column “Molecule List” from the Skyline report</a:t>
            </a:r>
          </a:p>
        </p:txBody>
      </p:sp>
      <p:pic>
        <p:nvPicPr>
          <p:cNvPr id="69" name="Picture 68">
            <a:extLst>
              <a:ext uri="{FF2B5EF4-FFF2-40B4-BE49-F238E27FC236}">
                <a16:creationId xmlns:a16="http://schemas.microsoft.com/office/drawing/2014/main" id="{6FF0B7DF-9C6A-02B4-C2BE-AA28C9A59C99}"/>
              </a:ext>
            </a:extLst>
          </p:cNvPr>
          <p:cNvPicPr>
            <a:picLocks noChangeAspect="1"/>
          </p:cNvPicPr>
          <p:nvPr/>
        </p:nvPicPr>
        <p:blipFill>
          <a:blip r:embed="rId8"/>
          <a:srcRect l="1834" t="72796" r="76311" b="1330"/>
          <a:stretch/>
        </p:blipFill>
        <p:spPr>
          <a:xfrm>
            <a:off x="2707127" y="18372592"/>
            <a:ext cx="6792816" cy="3982818"/>
          </a:xfrm>
          <a:prstGeom prst="rect">
            <a:avLst/>
          </a:prstGeom>
        </p:spPr>
      </p:pic>
      <p:cxnSp>
        <p:nvCxnSpPr>
          <p:cNvPr id="59" name="Connector: Elbow 58">
            <a:extLst>
              <a:ext uri="{FF2B5EF4-FFF2-40B4-BE49-F238E27FC236}">
                <a16:creationId xmlns:a16="http://schemas.microsoft.com/office/drawing/2014/main" id="{CE140553-90C6-EF52-E0D7-BEFBE7307900}"/>
              </a:ext>
            </a:extLst>
          </p:cNvPr>
          <p:cNvCxnSpPr>
            <a:cxnSpLocks/>
            <a:stCxn id="57" idx="1"/>
          </p:cNvCxnSpPr>
          <p:nvPr/>
        </p:nvCxnSpPr>
        <p:spPr>
          <a:xfrm rot="10800000" flipH="1" flipV="1">
            <a:off x="7826914" y="16819063"/>
            <a:ext cx="2294267" cy="2773467"/>
          </a:xfrm>
          <a:prstGeom prst="bentConnector4">
            <a:avLst>
              <a:gd name="adj1" fmla="val 18732"/>
              <a:gd name="adj2" fmla="val 100598"/>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E2CEDF04-FF6E-D300-88F5-2407C4E069B9}"/>
              </a:ext>
            </a:extLst>
          </p:cNvPr>
          <p:cNvSpPr txBox="1"/>
          <p:nvPr/>
        </p:nvSpPr>
        <p:spPr>
          <a:xfrm>
            <a:off x="9601200" y="23773137"/>
            <a:ext cx="6942588" cy="2062103"/>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A calibration curve is built for each standard mixture, this bar offers the option to set a minimum R</a:t>
            </a:r>
            <a:r>
              <a:rPr lang="en-GB" sz="3200" baseline="30000" dirty="0">
                <a:solidFill>
                  <a:schemeClr val="accent1"/>
                </a:solidFill>
                <a:latin typeface="Aharoni" panose="02010803020104030203" pitchFamily="2" charset="-79"/>
                <a:cs typeface="Aharoni" panose="02010803020104030203" pitchFamily="2" charset="-79"/>
              </a:rPr>
              <a:t>2</a:t>
            </a:r>
            <a:r>
              <a:rPr lang="en-GB" sz="3200" dirty="0">
                <a:solidFill>
                  <a:schemeClr val="accent1"/>
                </a:solidFill>
                <a:latin typeface="Aharoni" panose="02010803020104030203" pitchFamily="2" charset="-79"/>
                <a:cs typeface="Aharoni" panose="02010803020104030203" pitchFamily="2" charset="-79"/>
              </a:rPr>
              <a:t> of the linear regression</a:t>
            </a:r>
          </a:p>
        </p:txBody>
      </p:sp>
      <p:cxnSp>
        <p:nvCxnSpPr>
          <p:cNvPr id="75" name="Connector: Elbow 74">
            <a:extLst>
              <a:ext uri="{FF2B5EF4-FFF2-40B4-BE49-F238E27FC236}">
                <a16:creationId xmlns:a16="http://schemas.microsoft.com/office/drawing/2014/main" id="{1AA5AAD3-8F6F-FC3C-1D85-94A06752B049}"/>
              </a:ext>
            </a:extLst>
          </p:cNvPr>
          <p:cNvCxnSpPr>
            <a:cxnSpLocks/>
          </p:cNvCxnSpPr>
          <p:nvPr/>
        </p:nvCxnSpPr>
        <p:spPr>
          <a:xfrm rot="16200000" flipH="1">
            <a:off x="7124959" y="22546291"/>
            <a:ext cx="2952372" cy="1797596"/>
          </a:xfrm>
          <a:prstGeom prst="bentConnector3">
            <a:avLst>
              <a:gd name="adj1" fmla="val 99870"/>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79" name="Rectangle: Rounded Corners 78">
            <a:extLst>
              <a:ext uri="{FF2B5EF4-FFF2-40B4-BE49-F238E27FC236}">
                <a16:creationId xmlns:a16="http://schemas.microsoft.com/office/drawing/2014/main" id="{007B9476-95AD-80F0-D7BB-AA1757513221}"/>
              </a:ext>
            </a:extLst>
          </p:cNvPr>
          <p:cNvSpPr/>
          <p:nvPr/>
        </p:nvSpPr>
        <p:spPr>
          <a:xfrm>
            <a:off x="2940596" y="17591107"/>
            <a:ext cx="6132499" cy="600526"/>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00B06BC3-5ACE-F004-A7C2-0B4EF732D99C}"/>
              </a:ext>
            </a:extLst>
          </p:cNvPr>
          <p:cNvPicPr>
            <a:picLocks noChangeAspect="1"/>
          </p:cNvPicPr>
          <p:nvPr/>
        </p:nvPicPr>
        <p:blipFill>
          <a:blip r:embed="rId8"/>
          <a:srcRect l="1834" t="72796" r="87596" b="16616"/>
          <a:stretch/>
        </p:blipFill>
        <p:spPr>
          <a:xfrm>
            <a:off x="2818294" y="20277195"/>
            <a:ext cx="3285241" cy="1629817"/>
          </a:xfrm>
          <a:prstGeom prst="rect">
            <a:avLst/>
          </a:prstGeom>
        </p:spPr>
      </p:pic>
      <p:pic>
        <p:nvPicPr>
          <p:cNvPr id="82" name="Picture 81">
            <a:extLst>
              <a:ext uri="{FF2B5EF4-FFF2-40B4-BE49-F238E27FC236}">
                <a16:creationId xmlns:a16="http://schemas.microsoft.com/office/drawing/2014/main" id="{538E759C-406C-AB30-1C86-3128F111F5F3}"/>
              </a:ext>
            </a:extLst>
          </p:cNvPr>
          <p:cNvPicPr>
            <a:picLocks noChangeAspect="1"/>
          </p:cNvPicPr>
          <p:nvPr/>
        </p:nvPicPr>
        <p:blipFill>
          <a:blip r:embed="rId8"/>
          <a:srcRect l="1834" t="81734" r="87729" b="3161"/>
          <a:stretch/>
        </p:blipFill>
        <p:spPr>
          <a:xfrm>
            <a:off x="2743835" y="18507926"/>
            <a:ext cx="3244008" cy="1236737"/>
          </a:xfrm>
          <a:prstGeom prst="rect">
            <a:avLst/>
          </a:prstGeom>
        </p:spPr>
      </p:pic>
      <p:sp>
        <p:nvSpPr>
          <p:cNvPr id="83" name="TextBox 82">
            <a:extLst>
              <a:ext uri="{FF2B5EF4-FFF2-40B4-BE49-F238E27FC236}">
                <a16:creationId xmlns:a16="http://schemas.microsoft.com/office/drawing/2014/main" id="{E4C2F0FD-7620-5560-D141-4D4AE293AAE3}"/>
              </a:ext>
            </a:extLst>
          </p:cNvPr>
          <p:cNvSpPr txBox="1"/>
          <p:nvPr/>
        </p:nvSpPr>
        <p:spPr>
          <a:xfrm>
            <a:off x="3102276" y="18248003"/>
            <a:ext cx="5146590" cy="1077218"/>
          </a:xfrm>
          <a:prstGeom prst="rect">
            <a:avLst/>
          </a:prstGeom>
          <a:noFill/>
        </p:spPr>
        <p:txBody>
          <a:bodyPr wrap="square">
            <a:spAutoFit/>
          </a:bodyPr>
          <a:lstStyle/>
          <a:p>
            <a:pPr algn="ctr"/>
            <a:r>
              <a:rPr lang="en-GB" sz="3200" dirty="0">
                <a:solidFill>
                  <a:schemeClr val="accent1"/>
                </a:solidFill>
                <a:latin typeface="Aharoni" panose="02010803020104030203" pitchFamily="2" charset="-79"/>
                <a:cs typeface="Aharoni" panose="02010803020104030203" pitchFamily="2" charset="-79"/>
              </a:rPr>
              <a:t>PERFORM QUANTIFICATION</a:t>
            </a:r>
          </a:p>
        </p:txBody>
      </p:sp>
      <p:cxnSp>
        <p:nvCxnSpPr>
          <p:cNvPr id="85" name="Connector: Curved 84">
            <a:extLst>
              <a:ext uri="{FF2B5EF4-FFF2-40B4-BE49-F238E27FC236}">
                <a16:creationId xmlns:a16="http://schemas.microsoft.com/office/drawing/2014/main" id="{DBFAD937-1B7E-2189-B295-FA503BD397E6}"/>
              </a:ext>
            </a:extLst>
          </p:cNvPr>
          <p:cNvCxnSpPr>
            <a:cxnSpLocks/>
          </p:cNvCxnSpPr>
          <p:nvPr/>
        </p:nvCxnSpPr>
        <p:spPr>
          <a:xfrm>
            <a:off x="2782572" y="17926816"/>
            <a:ext cx="1057908" cy="873446"/>
          </a:xfrm>
          <a:prstGeom prst="curvedConnector3">
            <a:avLst>
              <a:gd name="adj1" fmla="val -8776"/>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C76F185A-10B2-178D-8048-4E7FEBA6B92B}"/>
              </a:ext>
            </a:extLst>
          </p:cNvPr>
          <p:cNvSpPr txBox="1"/>
          <p:nvPr/>
        </p:nvSpPr>
        <p:spPr>
          <a:xfrm>
            <a:off x="2722043" y="23519022"/>
            <a:ext cx="4533430" cy="107721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Exclude samples from being quantified</a:t>
            </a:r>
          </a:p>
        </p:txBody>
      </p:sp>
      <p:cxnSp>
        <p:nvCxnSpPr>
          <p:cNvPr id="91" name="Straight Arrow Connector 90">
            <a:extLst>
              <a:ext uri="{FF2B5EF4-FFF2-40B4-BE49-F238E27FC236}">
                <a16:creationId xmlns:a16="http://schemas.microsoft.com/office/drawing/2014/main" id="{E6FD0DFD-F8D2-89CB-B8EE-FCD8B13CDB13}"/>
              </a:ext>
            </a:extLst>
          </p:cNvPr>
          <p:cNvCxnSpPr/>
          <p:nvPr/>
        </p:nvCxnSpPr>
        <p:spPr>
          <a:xfrm>
            <a:off x="4460914" y="21178592"/>
            <a:ext cx="0" cy="161201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6F0E6F0-EB48-C054-A923-8A32814305CF}"/>
              </a:ext>
            </a:extLst>
          </p:cNvPr>
          <p:cNvSpPr txBox="1"/>
          <p:nvPr/>
        </p:nvSpPr>
        <p:spPr>
          <a:xfrm>
            <a:off x="2475072" y="6571256"/>
            <a:ext cx="13568358" cy="1569660"/>
          </a:xfrm>
          <a:prstGeom prst="rect">
            <a:avLst/>
          </a:prstGeom>
          <a:noFill/>
        </p:spPr>
        <p:txBody>
          <a:bodyPr wrap="square">
            <a:spAutoFit/>
          </a:bodyPr>
          <a:lstStyle/>
          <a:p>
            <a:pPr algn="just"/>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is a tool for performing automatized quantification of PCAs. It is compatible with the report exported from Skyline and it does not require data adaptation.  </a:t>
            </a:r>
          </a:p>
        </p:txBody>
      </p:sp>
      <p:sp>
        <p:nvSpPr>
          <p:cNvPr id="17" name="TextBox 16">
            <a:extLst>
              <a:ext uri="{FF2B5EF4-FFF2-40B4-BE49-F238E27FC236}">
                <a16:creationId xmlns:a16="http://schemas.microsoft.com/office/drawing/2014/main" id="{F06611E2-CD32-DFF2-628C-73DDD718FED0}"/>
              </a:ext>
            </a:extLst>
          </p:cNvPr>
          <p:cNvSpPr txBox="1"/>
          <p:nvPr/>
        </p:nvSpPr>
        <p:spPr>
          <a:xfrm>
            <a:off x="2475072" y="8166913"/>
            <a:ext cx="13674900" cy="2554545"/>
          </a:xfrm>
          <a:prstGeom prst="rect">
            <a:avLst/>
          </a:prstGeom>
          <a:noFill/>
        </p:spPr>
        <p:txBody>
          <a:bodyPr wrap="square">
            <a:spAutoFit/>
          </a:bodyPr>
          <a:lstStyle/>
          <a:p>
            <a:pPr algn="just"/>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performs the homologue deconvolution (</a:t>
            </a:r>
            <a:r>
              <a:rPr lang="en-GB" sz="3200" dirty="0" err="1">
                <a:solidFill>
                  <a:schemeClr val="accent1"/>
                </a:solidFill>
                <a:latin typeface="Aharoni" panose="02010803020104030203" pitchFamily="2" charset="-79"/>
                <a:cs typeface="Aharoni" panose="02010803020104030203" pitchFamily="2" charset="-79"/>
              </a:rPr>
              <a:t>Bogdal</a:t>
            </a:r>
            <a:r>
              <a:rPr lang="en-GB" sz="3200" dirty="0">
                <a:solidFill>
                  <a:schemeClr val="accent1"/>
                </a:solidFill>
                <a:latin typeface="Aharoni" panose="02010803020104030203" pitchFamily="2" charset="-79"/>
                <a:cs typeface="Aharoni" panose="02010803020104030203" pitchFamily="2" charset="-79"/>
              </a:rPr>
              <a:t> et al., 2015; </a:t>
            </a:r>
            <a:r>
              <a:rPr lang="en-GB" sz="3200" dirty="0" err="1">
                <a:solidFill>
                  <a:schemeClr val="accent1"/>
                </a:solidFill>
                <a:latin typeface="Aharoni" panose="02010803020104030203" pitchFamily="2" charset="-79"/>
                <a:cs typeface="Aharoni" panose="02010803020104030203" pitchFamily="2" charset="-79"/>
              </a:rPr>
              <a:t>Perkons</a:t>
            </a:r>
            <a:r>
              <a:rPr lang="en-GB" sz="3200" dirty="0">
                <a:solidFill>
                  <a:schemeClr val="accent1"/>
                </a:solidFill>
                <a:latin typeface="Aharoni" panose="02010803020104030203" pitchFamily="2" charset="-79"/>
                <a:cs typeface="Aharoni" panose="02010803020104030203" pitchFamily="2" charset="-79"/>
              </a:rPr>
              <a:t> et al., 2019)</a:t>
            </a:r>
            <a:r>
              <a:rPr lang="en-GB" sz="3200" baseline="30000" dirty="0">
                <a:solidFill>
                  <a:schemeClr val="accent1"/>
                </a:solidFill>
                <a:latin typeface="Aharoni" panose="02010803020104030203" pitchFamily="2" charset="-79"/>
                <a:cs typeface="Aharoni" panose="02010803020104030203" pitchFamily="2" charset="-79"/>
              </a:rPr>
              <a:t>1,2</a:t>
            </a:r>
            <a:r>
              <a:rPr lang="en-GB" sz="3200" dirty="0">
                <a:solidFill>
                  <a:schemeClr val="accent1"/>
                </a:solidFill>
                <a:latin typeface="Aharoni" panose="02010803020104030203" pitchFamily="2" charset="-79"/>
                <a:cs typeface="Aharoni" panose="02010803020104030203" pitchFamily="2" charset="-79"/>
              </a:rPr>
              <a:t>. Briefly, </a:t>
            </a:r>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executes non-negative least squares regression to combine various standards and match them with the PCA pattern found in the sample. Note that </a:t>
            </a:r>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performs the deconvolution on the “</a:t>
            </a:r>
            <a:r>
              <a:rPr lang="en-GB" sz="3200" dirty="0" err="1">
                <a:solidFill>
                  <a:schemeClr val="accent1"/>
                </a:solidFill>
                <a:latin typeface="Aharoni" panose="02010803020104030203" pitchFamily="2" charset="-79"/>
                <a:cs typeface="Aharoni" panose="02010803020104030203" pitchFamily="2" charset="-79"/>
              </a:rPr>
              <a:t>quan</a:t>
            </a:r>
            <a:r>
              <a:rPr lang="en-GB" sz="3200" dirty="0">
                <a:solidFill>
                  <a:schemeClr val="accent1"/>
                </a:solidFill>
                <a:latin typeface="Aharoni" panose="02010803020104030203" pitchFamily="2" charset="-79"/>
                <a:cs typeface="Aharoni" panose="02010803020104030203" pitchFamily="2" charset="-79"/>
              </a:rPr>
              <a:t>” ions from the Skyline input.</a:t>
            </a:r>
          </a:p>
        </p:txBody>
      </p:sp>
    </p:spTree>
    <p:extLst>
      <p:ext uri="{BB962C8B-B14F-4D97-AF65-F5344CB8AC3E}">
        <p14:creationId xmlns:p14="http://schemas.microsoft.com/office/powerpoint/2010/main" val="3361295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D791-9388-24F1-DD54-7D29CEC2984E}"/>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13E85135-67FE-F2D9-663D-50CD44B3F72A}"/>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F6C35D8-E83A-F399-951B-4DCAEF79B68D}"/>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1BFFC5-BA78-2E03-8DFB-2167880B010F}"/>
              </a:ext>
            </a:extLst>
          </p:cNvPr>
          <p:cNvPicPr>
            <a:picLocks noChangeAspect="1"/>
          </p:cNvPicPr>
          <p:nvPr/>
        </p:nvPicPr>
        <p:blipFill>
          <a:blip r:embed="rId3"/>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E27337FA-3EBB-C615-CC35-108A67DEE7F6}"/>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C7D2874-AB07-1232-C597-7D5548F3EC45}"/>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F791C82-4AD1-624B-99AE-50F8683D6142}"/>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765885B-1452-A163-6680-C1C84CF6D12D}"/>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3B9A84C5-7AE7-64A4-8A9E-763728918453}"/>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C90D917-5613-AEB8-C463-35F69468EDFA}"/>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739941-C416-08C3-288B-0DEEEB968C39}"/>
              </a:ext>
            </a:extLst>
          </p:cNvPr>
          <p:cNvSpPr txBox="1"/>
          <p:nvPr/>
        </p:nvSpPr>
        <p:spPr>
          <a:xfrm>
            <a:off x="17974141" y="26187747"/>
            <a:ext cx="1062756"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12</a:t>
            </a:r>
          </a:p>
        </p:txBody>
      </p:sp>
      <p:grpSp>
        <p:nvGrpSpPr>
          <p:cNvPr id="12" name="Group 11">
            <a:extLst>
              <a:ext uri="{FF2B5EF4-FFF2-40B4-BE49-F238E27FC236}">
                <a16:creationId xmlns:a16="http://schemas.microsoft.com/office/drawing/2014/main" id="{39A3963E-AC03-37BF-A721-15F84F301113}"/>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DD1EF810-077B-1812-62E3-FF0B46548D0F}"/>
                </a:ext>
              </a:extLst>
            </p:cNvPr>
            <p:cNvSpPr/>
            <p:nvPr/>
          </p:nvSpPr>
          <p:spPr>
            <a:xfrm>
              <a:off x="18745655" y="2918193"/>
              <a:ext cx="7631758" cy="6444663"/>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1774BBD-6437-949B-12C4-B71D76B19AF3}"/>
                </a:ext>
              </a:extLst>
            </p:cNvPr>
            <p:cNvSpPr/>
            <p:nvPr/>
          </p:nvSpPr>
          <p:spPr>
            <a:xfrm>
              <a:off x="17849059" y="1973651"/>
              <a:ext cx="9078892" cy="7973976"/>
            </a:xfrm>
            <a:prstGeom prst="ellipse">
              <a:avLst/>
            </a:prstGeom>
            <a:noFill/>
            <a:ln w="1905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4F39F8DC-B954-C113-BCB5-E0679C978312}"/>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err="1">
                <a:solidFill>
                  <a:schemeClr val="bg1"/>
                </a:solidFill>
                <a:latin typeface="Arial Black" panose="020B0A04020102020204" pitchFamily="34" charset="0"/>
              </a:rPr>
              <a:t>CPquant</a:t>
            </a:r>
            <a:endParaRPr lang="en-US" sz="6000" b="1" dirty="0">
              <a:solidFill>
                <a:schemeClr val="bg1"/>
              </a:solidFill>
              <a:latin typeface="Arial Black" panose="020B0A04020102020204" pitchFamily="34" charset="0"/>
            </a:endParaRPr>
          </a:p>
        </p:txBody>
      </p:sp>
      <p:cxnSp>
        <p:nvCxnSpPr>
          <p:cNvPr id="16" name="Straight Connector 15">
            <a:extLst>
              <a:ext uri="{FF2B5EF4-FFF2-40B4-BE49-F238E27FC236}">
                <a16:creationId xmlns:a16="http://schemas.microsoft.com/office/drawing/2014/main" id="{20445CFB-71DE-3074-F313-37EA4B125832}"/>
              </a:ext>
            </a:extLst>
          </p:cNvPr>
          <p:cNvCxnSpPr>
            <a:cxnSpLocks/>
          </p:cNvCxnSpPr>
          <p:nvPr/>
        </p:nvCxnSpPr>
        <p:spPr>
          <a:xfrm>
            <a:off x="5070630" y="3024248"/>
            <a:ext cx="1097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38A187-7817-BEE0-4D62-499ECFD4CB91}"/>
              </a:ext>
            </a:extLst>
          </p:cNvPr>
          <p:cNvSpPr txBox="1"/>
          <p:nvPr/>
        </p:nvSpPr>
        <p:spPr>
          <a:xfrm>
            <a:off x="5354445" y="2021700"/>
            <a:ext cx="10210061" cy="1015663"/>
          </a:xfrm>
          <a:prstGeom prst="rect">
            <a:avLst/>
          </a:prstGeom>
          <a:noFill/>
        </p:spPr>
        <p:txBody>
          <a:bodyPr wrap="square" rtlCol="0">
            <a:spAutoFit/>
          </a:bodyPr>
          <a:lstStyle/>
          <a:p>
            <a:pPr algn="ctr"/>
            <a:r>
              <a:rPr lang="en-US" sz="6000" b="1" dirty="0">
                <a:solidFill>
                  <a:schemeClr val="accent1"/>
                </a:solidFill>
                <a:latin typeface="Arial Black" panose="020B0A04020102020204" pitchFamily="34" charset="0"/>
              </a:rPr>
              <a:t>QUANTIFY THE DATA</a:t>
            </a:r>
          </a:p>
        </p:txBody>
      </p:sp>
      <p:sp>
        <p:nvSpPr>
          <p:cNvPr id="2" name="TextBox 1">
            <a:extLst>
              <a:ext uri="{FF2B5EF4-FFF2-40B4-BE49-F238E27FC236}">
                <a16:creationId xmlns:a16="http://schemas.microsoft.com/office/drawing/2014/main" id="{BAC18CE0-FBD0-D0B2-5403-2FAC7C5FD353}"/>
              </a:ext>
            </a:extLst>
          </p:cNvPr>
          <p:cNvSpPr txBox="1"/>
          <p:nvPr/>
        </p:nvSpPr>
        <p:spPr>
          <a:xfrm>
            <a:off x="2606040" y="3420553"/>
            <a:ext cx="13670280" cy="107721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inputted data can be explored in the “Quantification Inputs” window. Here the data is displayed in an interactive graph and table: </a:t>
            </a:r>
          </a:p>
        </p:txBody>
      </p:sp>
      <p:pic>
        <p:nvPicPr>
          <p:cNvPr id="42" name="Picture 41">
            <a:extLst>
              <a:ext uri="{FF2B5EF4-FFF2-40B4-BE49-F238E27FC236}">
                <a16:creationId xmlns:a16="http://schemas.microsoft.com/office/drawing/2014/main" id="{C8E707D0-295B-F2ED-C4D3-510F605065F5}"/>
              </a:ext>
            </a:extLst>
          </p:cNvPr>
          <p:cNvPicPr>
            <a:picLocks noChangeAspect="1"/>
          </p:cNvPicPr>
          <p:nvPr/>
        </p:nvPicPr>
        <p:blipFill>
          <a:blip r:embed="rId4"/>
          <a:srcRect t="7499" r="3644"/>
          <a:stretch/>
        </p:blipFill>
        <p:spPr>
          <a:xfrm>
            <a:off x="3500329" y="17359046"/>
            <a:ext cx="12871605" cy="7013913"/>
          </a:xfrm>
          <a:prstGeom prst="rect">
            <a:avLst/>
          </a:prstGeom>
        </p:spPr>
      </p:pic>
      <p:grpSp>
        <p:nvGrpSpPr>
          <p:cNvPr id="47" name="Group 46">
            <a:extLst>
              <a:ext uri="{FF2B5EF4-FFF2-40B4-BE49-F238E27FC236}">
                <a16:creationId xmlns:a16="http://schemas.microsoft.com/office/drawing/2014/main" id="{2A5BDEFE-0893-84FD-A85C-4FA8C04B1106}"/>
              </a:ext>
            </a:extLst>
          </p:cNvPr>
          <p:cNvGrpSpPr/>
          <p:nvPr/>
        </p:nvGrpSpPr>
        <p:grpSpPr>
          <a:xfrm>
            <a:off x="2670115" y="11606665"/>
            <a:ext cx="11570591" cy="5776351"/>
            <a:chOff x="2678809" y="5962561"/>
            <a:chExt cx="12923795" cy="6153239"/>
          </a:xfrm>
        </p:grpSpPr>
        <p:pic>
          <p:nvPicPr>
            <p:cNvPr id="41" name="Picture 40">
              <a:extLst>
                <a:ext uri="{FF2B5EF4-FFF2-40B4-BE49-F238E27FC236}">
                  <a16:creationId xmlns:a16="http://schemas.microsoft.com/office/drawing/2014/main" id="{9B9AA13A-44F6-1BF3-F742-F17957CAE009}"/>
                </a:ext>
              </a:extLst>
            </p:cNvPr>
            <p:cNvPicPr>
              <a:picLocks noChangeAspect="1"/>
            </p:cNvPicPr>
            <p:nvPr/>
          </p:nvPicPr>
          <p:blipFill>
            <a:blip r:embed="rId5"/>
            <a:srcRect l="1629" t="7739" r="3481" b="13652"/>
            <a:stretch/>
          </p:blipFill>
          <p:spPr>
            <a:xfrm>
              <a:off x="2678809" y="5962561"/>
              <a:ext cx="12885697" cy="6153239"/>
            </a:xfrm>
            <a:prstGeom prst="rect">
              <a:avLst/>
            </a:prstGeom>
          </p:spPr>
        </p:pic>
        <p:sp>
          <p:nvSpPr>
            <p:cNvPr id="43" name="Oval 42">
              <a:extLst>
                <a:ext uri="{FF2B5EF4-FFF2-40B4-BE49-F238E27FC236}">
                  <a16:creationId xmlns:a16="http://schemas.microsoft.com/office/drawing/2014/main" id="{64DF70FB-0871-B02A-20DE-8E3C5620B116}"/>
                </a:ext>
              </a:extLst>
            </p:cNvPr>
            <p:cNvSpPr/>
            <p:nvPr/>
          </p:nvSpPr>
          <p:spPr>
            <a:xfrm>
              <a:off x="4638054" y="6038850"/>
              <a:ext cx="1762746" cy="684838"/>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1B3DB1D7-0404-C841-ED77-DB4E5E15A59E}"/>
                </a:ext>
              </a:extLst>
            </p:cNvPr>
            <p:cNvSpPr/>
            <p:nvPr/>
          </p:nvSpPr>
          <p:spPr>
            <a:xfrm>
              <a:off x="2883447" y="7570022"/>
              <a:ext cx="1479004" cy="869127"/>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09543AF-EDED-B79E-5885-BECCDC0DDE60}"/>
                </a:ext>
              </a:extLst>
            </p:cNvPr>
            <p:cNvPicPr>
              <a:picLocks noChangeAspect="1"/>
            </p:cNvPicPr>
            <p:nvPr/>
          </p:nvPicPr>
          <p:blipFill>
            <a:blip r:embed="rId5"/>
            <a:srcRect l="94410" t="95109" r="3346" b="1947"/>
            <a:stretch/>
          </p:blipFill>
          <p:spPr>
            <a:xfrm>
              <a:off x="15259704" y="10344150"/>
              <a:ext cx="304800" cy="230462"/>
            </a:xfrm>
            <a:prstGeom prst="rect">
              <a:avLst/>
            </a:prstGeom>
          </p:spPr>
        </p:pic>
        <p:sp>
          <p:nvSpPr>
            <p:cNvPr id="46" name="Rectangle 45">
              <a:extLst>
                <a:ext uri="{FF2B5EF4-FFF2-40B4-BE49-F238E27FC236}">
                  <a16:creationId xmlns:a16="http://schemas.microsoft.com/office/drawing/2014/main" id="{2EEB1300-2029-1A3D-7637-35DDE0319613}"/>
                </a:ext>
              </a:extLst>
            </p:cNvPr>
            <p:cNvSpPr/>
            <p:nvPr/>
          </p:nvSpPr>
          <p:spPr>
            <a:xfrm>
              <a:off x="15450204" y="10574612"/>
              <a:ext cx="152400" cy="2304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8" name="Picture 47">
            <a:extLst>
              <a:ext uri="{FF2B5EF4-FFF2-40B4-BE49-F238E27FC236}">
                <a16:creationId xmlns:a16="http://schemas.microsoft.com/office/drawing/2014/main" id="{F5B399EA-D729-F222-1263-3C7305B8D883}"/>
              </a:ext>
            </a:extLst>
          </p:cNvPr>
          <p:cNvPicPr>
            <a:picLocks noChangeAspect="1"/>
          </p:cNvPicPr>
          <p:nvPr/>
        </p:nvPicPr>
        <p:blipFill>
          <a:blip r:embed="rId6"/>
          <a:srcRect l="22961" t="-1" r="2152" b="28639"/>
          <a:stretch/>
        </p:blipFill>
        <p:spPr>
          <a:xfrm>
            <a:off x="2628685" y="4474084"/>
            <a:ext cx="13583233" cy="6410584"/>
          </a:xfrm>
          <a:prstGeom prst="rect">
            <a:avLst/>
          </a:prstGeom>
        </p:spPr>
      </p:pic>
      <p:sp>
        <p:nvSpPr>
          <p:cNvPr id="49" name="Oval 48">
            <a:extLst>
              <a:ext uri="{FF2B5EF4-FFF2-40B4-BE49-F238E27FC236}">
                <a16:creationId xmlns:a16="http://schemas.microsoft.com/office/drawing/2014/main" id="{48C3DF22-D5B5-13BF-7CDA-AB3A8D68E4F0}"/>
              </a:ext>
            </a:extLst>
          </p:cNvPr>
          <p:cNvSpPr/>
          <p:nvPr/>
        </p:nvSpPr>
        <p:spPr>
          <a:xfrm>
            <a:off x="2606040" y="4452051"/>
            <a:ext cx="1409703" cy="37053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6E5D070-116E-F526-75B4-F5B9C995FC5D}"/>
              </a:ext>
            </a:extLst>
          </p:cNvPr>
          <p:cNvSpPr txBox="1"/>
          <p:nvPr/>
        </p:nvSpPr>
        <p:spPr>
          <a:xfrm>
            <a:off x="4837032" y="6186133"/>
            <a:ext cx="9208295" cy="584775"/>
          </a:xfrm>
          <a:prstGeom prst="rect">
            <a:avLst/>
          </a:prstGeom>
          <a:noFill/>
        </p:spPr>
        <p:txBody>
          <a:bodyPr wrap="square">
            <a:spAutoFit/>
          </a:bodyPr>
          <a:lstStyle/>
          <a:p>
            <a:pPr algn="just"/>
            <a:r>
              <a:rPr lang="en-GB" sz="3200" dirty="0">
                <a:solidFill>
                  <a:schemeClr val="accent1"/>
                </a:solidFill>
                <a:highlight>
                  <a:srgbClr val="FFFFFF"/>
                </a:highlight>
                <a:latin typeface="Aharoni" panose="02010803020104030203" pitchFamily="2" charset="-79"/>
                <a:cs typeface="Aharoni" panose="02010803020104030203" pitchFamily="2" charset="-79"/>
              </a:rPr>
              <a:t>Signal measured for the different homologues</a:t>
            </a:r>
          </a:p>
        </p:txBody>
      </p:sp>
      <p:sp>
        <p:nvSpPr>
          <p:cNvPr id="51" name="TextBox 50">
            <a:extLst>
              <a:ext uri="{FF2B5EF4-FFF2-40B4-BE49-F238E27FC236}">
                <a16:creationId xmlns:a16="http://schemas.microsoft.com/office/drawing/2014/main" id="{744672F5-A474-B7E9-8CD8-7053AA1E9D10}"/>
              </a:ext>
            </a:extLst>
          </p:cNvPr>
          <p:cNvSpPr txBox="1"/>
          <p:nvPr/>
        </p:nvSpPr>
        <p:spPr>
          <a:xfrm>
            <a:off x="5070630" y="9948303"/>
            <a:ext cx="9208295" cy="584775"/>
          </a:xfrm>
          <a:prstGeom prst="rect">
            <a:avLst/>
          </a:prstGeom>
          <a:noFill/>
        </p:spPr>
        <p:txBody>
          <a:bodyPr wrap="square">
            <a:spAutoFit/>
          </a:bodyPr>
          <a:lstStyle/>
          <a:p>
            <a:pPr algn="ctr"/>
            <a:r>
              <a:rPr lang="en-GB" sz="3200" dirty="0">
                <a:solidFill>
                  <a:schemeClr val="accent1"/>
                </a:solidFill>
                <a:highlight>
                  <a:srgbClr val="FFFFFF"/>
                </a:highlight>
                <a:latin typeface="Aharoni" panose="02010803020104030203" pitchFamily="2" charset="-79"/>
                <a:cs typeface="Aharoni" panose="02010803020104030203" pitchFamily="2" charset="-79"/>
              </a:rPr>
              <a:t>Data imported from Skyline</a:t>
            </a:r>
          </a:p>
        </p:txBody>
      </p:sp>
      <p:sp>
        <p:nvSpPr>
          <p:cNvPr id="52" name="TextBox 51">
            <a:extLst>
              <a:ext uri="{FF2B5EF4-FFF2-40B4-BE49-F238E27FC236}">
                <a16:creationId xmlns:a16="http://schemas.microsoft.com/office/drawing/2014/main" id="{1A713B25-908C-0B41-CCD3-965A8B0C66EC}"/>
              </a:ext>
            </a:extLst>
          </p:cNvPr>
          <p:cNvSpPr txBox="1"/>
          <p:nvPr/>
        </p:nvSpPr>
        <p:spPr>
          <a:xfrm>
            <a:off x="2582984" y="11017020"/>
            <a:ext cx="14036431" cy="584775"/>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quality of the data can be further explored in the “Input Summary” </a:t>
            </a:r>
          </a:p>
        </p:txBody>
      </p:sp>
      <p:sp>
        <p:nvSpPr>
          <p:cNvPr id="53" name="Oval 52">
            <a:extLst>
              <a:ext uri="{FF2B5EF4-FFF2-40B4-BE49-F238E27FC236}">
                <a16:creationId xmlns:a16="http://schemas.microsoft.com/office/drawing/2014/main" id="{85C25C6C-55E7-7005-5295-C669A87CA32F}"/>
              </a:ext>
            </a:extLst>
          </p:cNvPr>
          <p:cNvSpPr/>
          <p:nvPr/>
        </p:nvSpPr>
        <p:spPr>
          <a:xfrm>
            <a:off x="5660284" y="17366702"/>
            <a:ext cx="1578175" cy="642891"/>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941E07B8-6D34-9035-AB3C-2E3F8FEEE4F7}"/>
              </a:ext>
            </a:extLst>
          </p:cNvPr>
          <p:cNvSpPr/>
          <p:nvPr/>
        </p:nvSpPr>
        <p:spPr>
          <a:xfrm>
            <a:off x="3956045" y="19724874"/>
            <a:ext cx="1324143" cy="686141"/>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EA320B9-3352-69BA-B7AA-1EBFADD22DEA}"/>
              </a:ext>
            </a:extLst>
          </p:cNvPr>
          <p:cNvSpPr txBox="1"/>
          <p:nvPr/>
        </p:nvSpPr>
        <p:spPr>
          <a:xfrm>
            <a:off x="14389808" y="12300495"/>
            <a:ext cx="2657541" cy="501675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tab “Std Calibration Curves” displays the calibration curves of the different standards for each homologue</a:t>
            </a:r>
          </a:p>
        </p:txBody>
      </p:sp>
      <p:pic>
        <p:nvPicPr>
          <p:cNvPr id="57" name="Picture 56">
            <a:extLst>
              <a:ext uri="{FF2B5EF4-FFF2-40B4-BE49-F238E27FC236}">
                <a16:creationId xmlns:a16="http://schemas.microsoft.com/office/drawing/2014/main" id="{D5FB6FA2-F798-1374-4805-73411ACA6739}"/>
              </a:ext>
            </a:extLst>
          </p:cNvPr>
          <p:cNvPicPr>
            <a:picLocks noChangeAspect="1"/>
          </p:cNvPicPr>
          <p:nvPr/>
        </p:nvPicPr>
        <p:blipFill>
          <a:blip r:embed="rId4"/>
          <a:srcRect l="19372" t="20119" r="3644"/>
          <a:stretch/>
        </p:blipFill>
        <p:spPr>
          <a:xfrm>
            <a:off x="6657766" y="18158955"/>
            <a:ext cx="9774752" cy="5757157"/>
          </a:xfrm>
          <a:prstGeom prst="rect">
            <a:avLst/>
          </a:prstGeom>
        </p:spPr>
      </p:pic>
      <p:sp>
        <p:nvSpPr>
          <p:cNvPr id="59" name="Rectangle 58">
            <a:extLst>
              <a:ext uri="{FF2B5EF4-FFF2-40B4-BE49-F238E27FC236}">
                <a16:creationId xmlns:a16="http://schemas.microsoft.com/office/drawing/2014/main" id="{5B229CB4-A432-0EC5-539C-0DFDD8C9B4A7}"/>
              </a:ext>
            </a:extLst>
          </p:cNvPr>
          <p:cNvSpPr/>
          <p:nvPr/>
        </p:nvSpPr>
        <p:spPr>
          <a:xfrm>
            <a:off x="5842039" y="19240196"/>
            <a:ext cx="815726" cy="231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79FE095-20D3-91E3-398D-74EC666EB4FE}"/>
              </a:ext>
            </a:extLst>
          </p:cNvPr>
          <p:cNvSpPr txBox="1"/>
          <p:nvPr/>
        </p:nvSpPr>
        <p:spPr>
          <a:xfrm>
            <a:off x="4925023" y="14691253"/>
            <a:ext cx="9208295" cy="584775"/>
          </a:xfrm>
          <a:prstGeom prst="rect">
            <a:avLst/>
          </a:prstGeom>
          <a:noFill/>
        </p:spPr>
        <p:txBody>
          <a:bodyPr wrap="square">
            <a:spAutoFit/>
          </a:bodyPr>
          <a:lstStyle/>
          <a:p>
            <a:pPr algn="ctr"/>
            <a:r>
              <a:rPr lang="en-GB" sz="3200" dirty="0">
                <a:solidFill>
                  <a:schemeClr val="accent1"/>
                </a:solidFill>
                <a:highlight>
                  <a:srgbClr val="FFFFFF"/>
                </a:highlight>
                <a:latin typeface="Aharoni" panose="02010803020104030203" pitchFamily="2" charset="-79"/>
                <a:cs typeface="Aharoni" panose="02010803020104030203" pitchFamily="2" charset="-79"/>
              </a:rPr>
              <a:t>Interactive graphs </a:t>
            </a:r>
          </a:p>
        </p:txBody>
      </p:sp>
      <p:sp>
        <p:nvSpPr>
          <p:cNvPr id="61" name="TextBox 60">
            <a:extLst>
              <a:ext uri="{FF2B5EF4-FFF2-40B4-BE49-F238E27FC236}">
                <a16:creationId xmlns:a16="http://schemas.microsoft.com/office/drawing/2014/main" id="{A5E9AE8B-850C-B018-D580-C028D37FFD1F}"/>
              </a:ext>
            </a:extLst>
          </p:cNvPr>
          <p:cNvSpPr txBox="1"/>
          <p:nvPr/>
        </p:nvSpPr>
        <p:spPr>
          <a:xfrm>
            <a:off x="6449371" y="20349818"/>
            <a:ext cx="9208295" cy="584775"/>
          </a:xfrm>
          <a:prstGeom prst="rect">
            <a:avLst/>
          </a:prstGeom>
          <a:noFill/>
        </p:spPr>
        <p:txBody>
          <a:bodyPr wrap="square">
            <a:spAutoFit/>
          </a:bodyPr>
          <a:lstStyle/>
          <a:p>
            <a:pPr algn="ctr"/>
            <a:r>
              <a:rPr lang="en-GB" sz="3200" dirty="0">
                <a:solidFill>
                  <a:schemeClr val="accent1"/>
                </a:solidFill>
                <a:highlight>
                  <a:srgbClr val="FFFFFF"/>
                </a:highlight>
                <a:latin typeface="Aharoni" panose="02010803020104030203" pitchFamily="2" charset="-79"/>
                <a:cs typeface="Aharoni" panose="02010803020104030203" pitchFamily="2" charset="-79"/>
              </a:rPr>
              <a:t>Interactive graph </a:t>
            </a:r>
          </a:p>
        </p:txBody>
      </p:sp>
      <p:sp>
        <p:nvSpPr>
          <p:cNvPr id="56" name="TextBox 55">
            <a:extLst>
              <a:ext uri="{FF2B5EF4-FFF2-40B4-BE49-F238E27FC236}">
                <a16:creationId xmlns:a16="http://schemas.microsoft.com/office/drawing/2014/main" id="{8674B853-5C47-2B42-004A-05A39D711F9C}"/>
              </a:ext>
            </a:extLst>
          </p:cNvPr>
          <p:cNvSpPr txBox="1"/>
          <p:nvPr/>
        </p:nvSpPr>
        <p:spPr>
          <a:xfrm>
            <a:off x="2692975" y="21139629"/>
            <a:ext cx="3921421" cy="2554545"/>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tab “Quan to Qual” displays the ratio between the signal of the </a:t>
            </a:r>
            <a:r>
              <a:rPr lang="en-GB" sz="3200" dirty="0" err="1">
                <a:solidFill>
                  <a:schemeClr val="accent1"/>
                </a:solidFill>
                <a:latin typeface="Aharoni" panose="02010803020104030203" pitchFamily="2" charset="-79"/>
                <a:cs typeface="Aharoni" panose="02010803020104030203" pitchFamily="2" charset="-79"/>
              </a:rPr>
              <a:t>quan</a:t>
            </a:r>
            <a:r>
              <a:rPr lang="en-GB" sz="3200" dirty="0">
                <a:solidFill>
                  <a:schemeClr val="accent1"/>
                </a:solidFill>
                <a:latin typeface="Aharoni" panose="02010803020104030203" pitchFamily="2" charset="-79"/>
                <a:cs typeface="Aharoni" panose="02010803020104030203" pitchFamily="2" charset="-79"/>
              </a:rPr>
              <a:t> and qual ions</a:t>
            </a:r>
          </a:p>
        </p:txBody>
      </p:sp>
      <p:pic>
        <p:nvPicPr>
          <p:cNvPr id="24" name="Picture 23">
            <a:extLst>
              <a:ext uri="{FF2B5EF4-FFF2-40B4-BE49-F238E27FC236}">
                <a16:creationId xmlns:a16="http://schemas.microsoft.com/office/drawing/2014/main" id="{D2AA820D-4EFF-97D7-599B-C45C06A31192}"/>
              </a:ext>
            </a:extLst>
          </p:cNvPr>
          <p:cNvPicPr>
            <a:picLocks noChangeAspect="1"/>
          </p:cNvPicPr>
          <p:nvPr/>
        </p:nvPicPr>
        <p:blipFill>
          <a:blip r:embed="rId7"/>
          <a:stretch>
            <a:fillRect/>
          </a:stretch>
        </p:blipFill>
        <p:spPr>
          <a:xfrm>
            <a:off x="2921176" y="14495527"/>
            <a:ext cx="1503039" cy="468161"/>
          </a:xfrm>
          <a:prstGeom prst="rect">
            <a:avLst/>
          </a:prstGeom>
        </p:spPr>
      </p:pic>
      <p:pic>
        <p:nvPicPr>
          <p:cNvPr id="28" name="Picture 27">
            <a:extLst>
              <a:ext uri="{FF2B5EF4-FFF2-40B4-BE49-F238E27FC236}">
                <a16:creationId xmlns:a16="http://schemas.microsoft.com/office/drawing/2014/main" id="{FBAD76E6-8D46-0779-5939-55E26BED7353}"/>
              </a:ext>
            </a:extLst>
          </p:cNvPr>
          <p:cNvPicPr>
            <a:picLocks noChangeAspect="1"/>
          </p:cNvPicPr>
          <p:nvPr/>
        </p:nvPicPr>
        <p:blipFill>
          <a:blip r:embed="rId4"/>
          <a:srcRect t="47363" r="83611" b="46772"/>
          <a:stretch/>
        </p:blipFill>
        <p:spPr>
          <a:xfrm>
            <a:off x="3494571" y="20691350"/>
            <a:ext cx="2189310" cy="444743"/>
          </a:xfrm>
          <a:prstGeom prst="rect">
            <a:avLst/>
          </a:prstGeom>
        </p:spPr>
      </p:pic>
      <p:pic>
        <p:nvPicPr>
          <p:cNvPr id="27" name="Picture 26">
            <a:extLst>
              <a:ext uri="{FF2B5EF4-FFF2-40B4-BE49-F238E27FC236}">
                <a16:creationId xmlns:a16="http://schemas.microsoft.com/office/drawing/2014/main" id="{7129713C-D50B-E462-B858-F4C52A6DE494}"/>
              </a:ext>
            </a:extLst>
          </p:cNvPr>
          <p:cNvPicPr>
            <a:picLocks noChangeAspect="1"/>
          </p:cNvPicPr>
          <p:nvPr/>
        </p:nvPicPr>
        <p:blipFill>
          <a:blip r:embed="rId7"/>
          <a:stretch>
            <a:fillRect/>
          </a:stretch>
        </p:blipFill>
        <p:spPr>
          <a:xfrm>
            <a:off x="3956045" y="20493794"/>
            <a:ext cx="1503039" cy="468161"/>
          </a:xfrm>
          <a:prstGeom prst="rect">
            <a:avLst/>
          </a:prstGeom>
        </p:spPr>
      </p:pic>
      <p:pic>
        <p:nvPicPr>
          <p:cNvPr id="33" name="Picture 32">
            <a:extLst>
              <a:ext uri="{FF2B5EF4-FFF2-40B4-BE49-F238E27FC236}">
                <a16:creationId xmlns:a16="http://schemas.microsoft.com/office/drawing/2014/main" id="{1B2E5E44-2C72-9A6A-18BC-6B5DED51AE4C}"/>
              </a:ext>
            </a:extLst>
          </p:cNvPr>
          <p:cNvPicPr>
            <a:picLocks noChangeAspect="1"/>
          </p:cNvPicPr>
          <p:nvPr/>
        </p:nvPicPr>
        <p:blipFill>
          <a:blip r:embed="rId8"/>
          <a:stretch>
            <a:fillRect/>
          </a:stretch>
        </p:blipFill>
        <p:spPr>
          <a:xfrm>
            <a:off x="3647522" y="24394409"/>
            <a:ext cx="2100157" cy="700053"/>
          </a:xfrm>
          <a:prstGeom prst="rect">
            <a:avLst/>
          </a:prstGeom>
        </p:spPr>
      </p:pic>
      <p:sp>
        <p:nvSpPr>
          <p:cNvPr id="34" name="Rectangle: Rounded Corners 33">
            <a:extLst>
              <a:ext uri="{FF2B5EF4-FFF2-40B4-BE49-F238E27FC236}">
                <a16:creationId xmlns:a16="http://schemas.microsoft.com/office/drawing/2014/main" id="{D11A8E67-C71A-7EBC-8B44-E8157E8145FC}"/>
              </a:ext>
            </a:extLst>
          </p:cNvPr>
          <p:cNvSpPr/>
          <p:nvPr/>
        </p:nvSpPr>
        <p:spPr>
          <a:xfrm>
            <a:off x="3578288" y="24368590"/>
            <a:ext cx="2246966" cy="775015"/>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27D032E-D738-1305-1193-7CB7BC86407F}"/>
              </a:ext>
            </a:extLst>
          </p:cNvPr>
          <p:cNvSpPr/>
          <p:nvPr/>
        </p:nvSpPr>
        <p:spPr>
          <a:xfrm>
            <a:off x="9841780" y="23916112"/>
            <a:ext cx="5400955" cy="8493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9F7B560-E8EF-2456-70FC-ED4058400EF4}"/>
              </a:ext>
            </a:extLst>
          </p:cNvPr>
          <p:cNvSpPr txBox="1"/>
          <p:nvPr/>
        </p:nvSpPr>
        <p:spPr>
          <a:xfrm>
            <a:off x="6078245" y="23913677"/>
            <a:ext cx="11175994" cy="2062103"/>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tab “Removed from Calibration” displays homologue groups from standards that have R</a:t>
            </a:r>
            <a:r>
              <a:rPr lang="en-GB" sz="3800" baseline="30000" dirty="0">
                <a:solidFill>
                  <a:schemeClr val="accent1"/>
                </a:solidFill>
                <a:latin typeface="Aharoni" panose="02010803020104030203" pitchFamily="2" charset="-79"/>
                <a:cs typeface="Aharoni" panose="02010803020104030203" pitchFamily="2" charset="-79"/>
              </a:rPr>
              <a:t>2</a:t>
            </a:r>
            <a:r>
              <a:rPr lang="en-GB" sz="3200" dirty="0">
                <a:solidFill>
                  <a:schemeClr val="accent1"/>
                </a:solidFill>
                <a:latin typeface="Aharoni" panose="02010803020104030203" pitchFamily="2" charset="-79"/>
                <a:cs typeface="Aharoni" panose="02010803020104030203" pitchFamily="2" charset="-79"/>
              </a:rPr>
              <a:t> lower than the set limit value, and are thus removed from quantification.</a:t>
            </a:r>
          </a:p>
        </p:txBody>
      </p:sp>
    </p:spTree>
    <p:extLst>
      <p:ext uri="{BB962C8B-B14F-4D97-AF65-F5344CB8AC3E}">
        <p14:creationId xmlns:p14="http://schemas.microsoft.com/office/powerpoint/2010/main" val="408673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39E1D-573E-C40A-D442-107B730A4DA0}"/>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4BB6131D-1F81-99D8-2559-88C1938DB6AC}"/>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03AE13E-1432-2270-F97D-052E67AFD2D2}"/>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2CF2A7-544C-CB8B-7AEC-4D87B4B6F618}"/>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20334BCD-A4C8-81FD-FF15-809FBFA3649A}"/>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0B64BB5-66AA-34CD-DC06-70BEC0147879}"/>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5D3630E-C512-E4E2-C02C-05F205189446}"/>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4A8AA50-8E40-3FD6-6685-961B8047288A}"/>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DB91E3EA-9632-8B87-5D13-C094556EAACD}"/>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05589F4-625B-9E04-ABC5-24D70B8E02A6}"/>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533061-BA12-7085-E173-84F835161791}"/>
              </a:ext>
            </a:extLst>
          </p:cNvPr>
          <p:cNvSpPr txBox="1"/>
          <p:nvPr/>
        </p:nvSpPr>
        <p:spPr>
          <a:xfrm>
            <a:off x="17974141" y="26187747"/>
            <a:ext cx="1062756"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13</a:t>
            </a:r>
          </a:p>
        </p:txBody>
      </p:sp>
      <p:grpSp>
        <p:nvGrpSpPr>
          <p:cNvPr id="12" name="Group 11">
            <a:extLst>
              <a:ext uri="{FF2B5EF4-FFF2-40B4-BE49-F238E27FC236}">
                <a16:creationId xmlns:a16="http://schemas.microsoft.com/office/drawing/2014/main" id="{875152A9-180B-6595-6CDA-2AA87A977520}"/>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7F3F1802-E2E1-67C4-1ACD-7092471ADB89}"/>
                </a:ext>
              </a:extLst>
            </p:cNvPr>
            <p:cNvSpPr/>
            <p:nvPr/>
          </p:nvSpPr>
          <p:spPr>
            <a:xfrm>
              <a:off x="18745655" y="2918193"/>
              <a:ext cx="7631758" cy="6444663"/>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32E20C-7DD4-34A3-584A-5BD7F7EE537F}"/>
                </a:ext>
              </a:extLst>
            </p:cNvPr>
            <p:cNvSpPr/>
            <p:nvPr/>
          </p:nvSpPr>
          <p:spPr>
            <a:xfrm>
              <a:off x="17849059" y="1973651"/>
              <a:ext cx="9078892" cy="7973976"/>
            </a:xfrm>
            <a:prstGeom prst="ellipse">
              <a:avLst/>
            </a:prstGeom>
            <a:noFill/>
            <a:ln w="1905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5ACEBC06-C133-F7F7-A4C5-4E6DBA42112C}"/>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err="1">
                <a:solidFill>
                  <a:schemeClr val="bg1"/>
                </a:solidFill>
                <a:latin typeface="Arial Black" panose="020B0A04020102020204" pitchFamily="34" charset="0"/>
              </a:rPr>
              <a:t>CPquant</a:t>
            </a:r>
            <a:endParaRPr lang="en-US" sz="6000" b="1" dirty="0">
              <a:solidFill>
                <a:schemeClr val="bg1"/>
              </a:solidFill>
              <a:latin typeface="Arial Black" panose="020B0A04020102020204" pitchFamily="34" charset="0"/>
            </a:endParaRPr>
          </a:p>
        </p:txBody>
      </p:sp>
      <p:cxnSp>
        <p:nvCxnSpPr>
          <p:cNvPr id="16" name="Straight Connector 15">
            <a:extLst>
              <a:ext uri="{FF2B5EF4-FFF2-40B4-BE49-F238E27FC236}">
                <a16:creationId xmlns:a16="http://schemas.microsoft.com/office/drawing/2014/main" id="{CD9C877B-19A3-32C9-0EE9-5FF54BF17006}"/>
              </a:ext>
            </a:extLst>
          </p:cNvPr>
          <p:cNvCxnSpPr>
            <a:cxnSpLocks/>
          </p:cNvCxnSpPr>
          <p:nvPr/>
        </p:nvCxnSpPr>
        <p:spPr>
          <a:xfrm>
            <a:off x="5070630" y="3024248"/>
            <a:ext cx="1097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39F88E-D8F0-19C0-0EEB-CF0209439A00}"/>
              </a:ext>
            </a:extLst>
          </p:cNvPr>
          <p:cNvSpPr txBox="1"/>
          <p:nvPr/>
        </p:nvSpPr>
        <p:spPr>
          <a:xfrm>
            <a:off x="5354445" y="2021700"/>
            <a:ext cx="10210061" cy="1015663"/>
          </a:xfrm>
          <a:prstGeom prst="rect">
            <a:avLst/>
          </a:prstGeom>
          <a:noFill/>
        </p:spPr>
        <p:txBody>
          <a:bodyPr wrap="square" rtlCol="0">
            <a:spAutoFit/>
          </a:bodyPr>
          <a:lstStyle/>
          <a:p>
            <a:pPr algn="ctr"/>
            <a:r>
              <a:rPr lang="en-US" sz="6000" b="1" dirty="0">
                <a:solidFill>
                  <a:schemeClr val="accent1"/>
                </a:solidFill>
                <a:latin typeface="Arial Black" panose="020B0A04020102020204" pitchFamily="34" charset="0"/>
              </a:rPr>
              <a:t>QUANTIFY THE DATA</a:t>
            </a:r>
          </a:p>
        </p:txBody>
      </p:sp>
      <p:sp>
        <p:nvSpPr>
          <p:cNvPr id="2" name="TextBox 1">
            <a:extLst>
              <a:ext uri="{FF2B5EF4-FFF2-40B4-BE49-F238E27FC236}">
                <a16:creationId xmlns:a16="http://schemas.microsoft.com/office/drawing/2014/main" id="{506C872C-BB34-8673-0059-197D809AB164}"/>
              </a:ext>
            </a:extLst>
          </p:cNvPr>
          <p:cNvSpPr txBox="1"/>
          <p:nvPr/>
        </p:nvSpPr>
        <p:spPr>
          <a:xfrm>
            <a:off x="2606040" y="3420553"/>
            <a:ext cx="13670280" cy="1569660"/>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quantification results can be found in the “Quantification Summary”, more detailed information is displayed in the “Homologue Group Patterns” window.</a:t>
            </a:r>
          </a:p>
        </p:txBody>
      </p:sp>
      <p:pic>
        <p:nvPicPr>
          <p:cNvPr id="24" name="Picture 23">
            <a:extLst>
              <a:ext uri="{FF2B5EF4-FFF2-40B4-BE49-F238E27FC236}">
                <a16:creationId xmlns:a16="http://schemas.microsoft.com/office/drawing/2014/main" id="{F4932149-DA6D-91E3-55B5-E663A728ADCB}"/>
              </a:ext>
            </a:extLst>
          </p:cNvPr>
          <p:cNvPicPr>
            <a:picLocks noChangeAspect="1"/>
          </p:cNvPicPr>
          <p:nvPr/>
        </p:nvPicPr>
        <p:blipFill>
          <a:blip r:embed="rId3"/>
          <a:srcRect t="7666"/>
          <a:stretch/>
        </p:blipFill>
        <p:spPr>
          <a:xfrm>
            <a:off x="2564144" y="4984655"/>
            <a:ext cx="11327062" cy="4003230"/>
          </a:xfrm>
          <a:prstGeom prst="rect">
            <a:avLst/>
          </a:prstGeom>
        </p:spPr>
      </p:pic>
      <p:pic>
        <p:nvPicPr>
          <p:cNvPr id="26" name="Picture 25">
            <a:extLst>
              <a:ext uri="{FF2B5EF4-FFF2-40B4-BE49-F238E27FC236}">
                <a16:creationId xmlns:a16="http://schemas.microsoft.com/office/drawing/2014/main" id="{37753719-05F9-B252-E9F1-645C9356E07A}"/>
              </a:ext>
            </a:extLst>
          </p:cNvPr>
          <p:cNvPicPr>
            <a:picLocks noChangeAspect="1"/>
          </p:cNvPicPr>
          <p:nvPr/>
        </p:nvPicPr>
        <p:blipFill>
          <a:blip r:embed="rId4"/>
          <a:srcRect r="18344"/>
          <a:stretch/>
        </p:blipFill>
        <p:spPr>
          <a:xfrm>
            <a:off x="2622372" y="11776747"/>
            <a:ext cx="9299132" cy="4648255"/>
          </a:xfrm>
          <a:prstGeom prst="rect">
            <a:avLst/>
          </a:prstGeom>
        </p:spPr>
      </p:pic>
      <p:sp>
        <p:nvSpPr>
          <p:cNvPr id="4" name="Oval 3">
            <a:extLst>
              <a:ext uri="{FF2B5EF4-FFF2-40B4-BE49-F238E27FC236}">
                <a16:creationId xmlns:a16="http://schemas.microsoft.com/office/drawing/2014/main" id="{D3FA76BB-C90A-9F2F-F918-619E1A3065E9}"/>
              </a:ext>
            </a:extLst>
          </p:cNvPr>
          <p:cNvSpPr/>
          <p:nvPr/>
        </p:nvSpPr>
        <p:spPr>
          <a:xfrm>
            <a:off x="5792019" y="5038974"/>
            <a:ext cx="1904259" cy="68250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98D01FC-40E5-EE90-FB5D-6EDD1E6E81AD}"/>
              </a:ext>
            </a:extLst>
          </p:cNvPr>
          <p:cNvSpPr/>
          <p:nvPr/>
        </p:nvSpPr>
        <p:spPr>
          <a:xfrm>
            <a:off x="2675712" y="5796542"/>
            <a:ext cx="2424219" cy="546146"/>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FF09329-47B7-C60D-561C-15E1EF2FF915}"/>
              </a:ext>
            </a:extLst>
          </p:cNvPr>
          <p:cNvSpPr txBox="1"/>
          <p:nvPr/>
        </p:nvSpPr>
        <p:spPr>
          <a:xfrm>
            <a:off x="2622372" y="8987885"/>
            <a:ext cx="6247604" cy="2554545"/>
          </a:xfrm>
          <a:prstGeom prst="rect">
            <a:avLst/>
          </a:prstGeom>
          <a:noFill/>
        </p:spPr>
        <p:txBody>
          <a:bodyPr wrap="square">
            <a:spAutoFit/>
          </a:bodyPr>
          <a:lstStyle/>
          <a:p>
            <a:r>
              <a:rPr lang="en-GB" sz="3200" dirty="0">
                <a:solidFill>
                  <a:schemeClr val="accent1"/>
                </a:solidFill>
                <a:latin typeface="Aharoni" panose="02010803020104030203" pitchFamily="2" charset="-79"/>
                <a:cs typeface="Aharoni" panose="02010803020104030203" pitchFamily="2" charset="-79"/>
              </a:rPr>
              <a:t>Download the full quantification results:</a:t>
            </a:r>
          </a:p>
          <a:p>
            <a:pPr marL="457200" indent="-457200" algn="just">
              <a:buFontTx/>
              <a:buChar char="-"/>
            </a:pPr>
            <a:r>
              <a:rPr lang="en-GB" sz="3200" dirty="0" err="1">
                <a:solidFill>
                  <a:schemeClr val="accent1"/>
                </a:solidFill>
                <a:latin typeface="Aharoni" panose="02010803020104030203" pitchFamily="2" charset="-79"/>
                <a:cs typeface="Aharoni" panose="02010803020104030203" pitchFamily="2" charset="-79"/>
              </a:rPr>
              <a:t>SumPCAs</a:t>
            </a:r>
            <a:endParaRPr lang="en-GB" sz="3200" dirty="0">
              <a:solidFill>
                <a:schemeClr val="accent1"/>
              </a:solidFill>
              <a:latin typeface="Aharoni" panose="02010803020104030203" pitchFamily="2" charset="-79"/>
              <a:cs typeface="Aharoni" panose="02010803020104030203" pitchFamily="2" charset="-79"/>
            </a:endParaRPr>
          </a:p>
          <a:p>
            <a:pPr marL="457200" indent="-457200" algn="just">
              <a:buFontTx/>
              <a:buChar char="-"/>
            </a:pPr>
            <a:r>
              <a:rPr lang="en-GB" sz="3200" dirty="0">
                <a:solidFill>
                  <a:schemeClr val="accent1"/>
                </a:solidFill>
                <a:latin typeface="Aharoni" panose="02010803020104030203" pitchFamily="2" charset="-79"/>
                <a:cs typeface="Aharoni" panose="02010803020104030203" pitchFamily="2" charset="-79"/>
              </a:rPr>
              <a:t>Deconvolution fit</a:t>
            </a:r>
          </a:p>
          <a:p>
            <a:pPr marL="457200" indent="-457200" algn="just">
              <a:buFontTx/>
              <a:buChar char="-"/>
            </a:pPr>
            <a:r>
              <a:rPr lang="en-GB" sz="3200" dirty="0">
                <a:solidFill>
                  <a:schemeClr val="accent1"/>
                </a:solidFill>
                <a:latin typeface="Aharoni" panose="02010803020104030203" pitchFamily="2" charset="-79"/>
                <a:cs typeface="Aharoni" panose="02010803020104030203" pitchFamily="2" charset="-79"/>
              </a:rPr>
              <a:t>Homologue concentration</a:t>
            </a:r>
          </a:p>
        </p:txBody>
      </p:sp>
      <p:cxnSp>
        <p:nvCxnSpPr>
          <p:cNvPr id="44" name="Connector: Curved 43">
            <a:extLst>
              <a:ext uri="{FF2B5EF4-FFF2-40B4-BE49-F238E27FC236}">
                <a16:creationId xmlns:a16="http://schemas.microsoft.com/office/drawing/2014/main" id="{03D7ADAF-176D-F1E7-CAA0-94E6B7738D02}"/>
              </a:ext>
            </a:extLst>
          </p:cNvPr>
          <p:cNvCxnSpPr>
            <a:cxnSpLocks/>
            <a:stCxn id="17" idx="1"/>
          </p:cNvCxnSpPr>
          <p:nvPr/>
        </p:nvCxnSpPr>
        <p:spPr>
          <a:xfrm rot="10800000" flipV="1">
            <a:off x="2675712" y="6069615"/>
            <a:ext cx="12700" cy="3730076"/>
          </a:xfrm>
          <a:prstGeom prst="curvedConnector4">
            <a:avLst>
              <a:gd name="adj1" fmla="val 2700000"/>
              <a:gd name="adj2" fmla="val 99114"/>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13648ADE-1117-F56B-518E-A0281B5C8ED6}"/>
              </a:ext>
            </a:extLst>
          </p:cNvPr>
          <p:cNvSpPr txBox="1"/>
          <p:nvPr/>
        </p:nvSpPr>
        <p:spPr>
          <a:xfrm>
            <a:off x="8690741" y="8958789"/>
            <a:ext cx="2041252" cy="584775"/>
          </a:xfrm>
          <a:prstGeom prst="rect">
            <a:avLst/>
          </a:prstGeom>
          <a:noFill/>
        </p:spPr>
        <p:txBody>
          <a:bodyPr wrap="square">
            <a:spAutoFit/>
          </a:bodyPr>
          <a:lstStyle/>
          <a:p>
            <a:pPr algn="just"/>
            <a:r>
              <a:rPr lang="en-GB" sz="3200" dirty="0" err="1">
                <a:solidFill>
                  <a:schemeClr val="accent1"/>
                </a:solidFill>
                <a:latin typeface="Aharoni" panose="02010803020104030203" pitchFamily="2" charset="-79"/>
                <a:cs typeface="Aharoni" panose="02010803020104030203" pitchFamily="2" charset="-79"/>
              </a:rPr>
              <a:t>SumPCAs</a:t>
            </a:r>
            <a:endParaRPr lang="en-GB" sz="3200" dirty="0">
              <a:solidFill>
                <a:schemeClr val="accent1"/>
              </a:solidFill>
              <a:latin typeface="Aharoni" panose="02010803020104030203" pitchFamily="2" charset="-79"/>
              <a:cs typeface="Aharoni" panose="02010803020104030203" pitchFamily="2" charset="-79"/>
            </a:endParaRPr>
          </a:p>
        </p:txBody>
      </p:sp>
      <p:cxnSp>
        <p:nvCxnSpPr>
          <p:cNvPr id="68" name="Connector: Curved 67">
            <a:extLst>
              <a:ext uri="{FF2B5EF4-FFF2-40B4-BE49-F238E27FC236}">
                <a16:creationId xmlns:a16="http://schemas.microsoft.com/office/drawing/2014/main" id="{4380ED56-320E-36D8-1D57-BFF17E74D3D9}"/>
              </a:ext>
            </a:extLst>
          </p:cNvPr>
          <p:cNvCxnSpPr>
            <a:cxnSpLocks/>
            <a:endCxn id="67" idx="3"/>
          </p:cNvCxnSpPr>
          <p:nvPr/>
        </p:nvCxnSpPr>
        <p:spPr>
          <a:xfrm rot="16200000" flipH="1">
            <a:off x="9564050" y="8083233"/>
            <a:ext cx="2135979" cy="199907"/>
          </a:xfrm>
          <a:prstGeom prst="curvedConnector4">
            <a:avLst>
              <a:gd name="adj1" fmla="val 347"/>
              <a:gd name="adj2" fmla="val 214353"/>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DFA6FD65-A347-FCC1-7023-8B55DA0A7E89}"/>
              </a:ext>
            </a:extLst>
          </p:cNvPr>
          <p:cNvSpPr txBox="1"/>
          <p:nvPr/>
        </p:nvSpPr>
        <p:spPr>
          <a:xfrm>
            <a:off x="11502404" y="8919423"/>
            <a:ext cx="4732019" cy="2677656"/>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It shows how well the reconstituted pattern fits the one in the sample, where </a:t>
            </a:r>
            <a:r>
              <a:rPr lang="en-GB" sz="4000" dirty="0">
                <a:solidFill>
                  <a:schemeClr val="accent1"/>
                </a:solidFill>
                <a:latin typeface="Aharoni" panose="02010803020104030203" pitchFamily="2" charset="-79"/>
                <a:cs typeface="Aharoni" panose="02010803020104030203" pitchFamily="2" charset="-79"/>
              </a:rPr>
              <a:t>1</a:t>
            </a:r>
            <a:r>
              <a:rPr lang="en-GB" sz="3200" dirty="0">
                <a:solidFill>
                  <a:schemeClr val="accent1"/>
                </a:solidFill>
                <a:latin typeface="Aharoni" panose="02010803020104030203" pitchFamily="2" charset="-79"/>
                <a:cs typeface="Aharoni" panose="02010803020104030203" pitchFamily="2" charset="-79"/>
              </a:rPr>
              <a:t> would mean a perfect fit</a:t>
            </a:r>
          </a:p>
        </p:txBody>
      </p:sp>
      <p:cxnSp>
        <p:nvCxnSpPr>
          <p:cNvPr id="76" name="Connector: Curved 75">
            <a:extLst>
              <a:ext uri="{FF2B5EF4-FFF2-40B4-BE49-F238E27FC236}">
                <a16:creationId xmlns:a16="http://schemas.microsoft.com/office/drawing/2014/main" id="{C18D5E07-49C1-D73A-4D1E-1DA325CB9503}"/>
              </a:ext>
            </a:extLst>
          </p:cNvPr>
          <p:cNvCxnSpPr>
            <a:cxnSpLocks/>
            <a:endCxn id="75" idx="3"/>
          </p:cNvCxnSpPr>
          <p:nvPr/>
        </p:nvCxnSpPr>
        <p:spPr>
          <a:xfrm rot="16200000" flipH="1">
            <a:off x="13273893" y="7297721"/>
            <a:ext cx="3143052" cy="2778008"/>
          </a:xfrm>
          <a:prstGeom prst="curvedConnector4">
            <a:avLst>
              <a:gd name="adj1" fmla="val 1428"/>
              <a:gd name="adj2" fmla="val 108229"/>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82" name="Rectangle: Rounded Corners 81">
            <a:extLst>
              <a:ext uri="{FF2B5EF4-FFF2-40B4-BE49-F238E27FC236}">
                <a16:creationId xmlns:a16="http://schemas.microsoft.com/office/drawing/2014/main" id="{BEE4878D-6576-AE30-C08D-7EC2B64705B6}"/>
              </a:ext>
            </a:extLst>
          </p:cNvPr>
          <p:cNvSpPr/>
          <p:nvPr/>
        </p:nvSpPr>
        <p:spPr>
          <a:xfrm>
            <a:off x="2675712" y="6431725"/>
            <a:ext cx="3116307" cy="546146"/>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A1F54D6-FA7A-EFC5-0D52-12CAC8E5D281}"/>
              </a:ext>
            </a:extLst>
          </p:cNvPr>
          <p:cNvSpPr txBox="1"/>
          <p:nvPr/>
        </p:nvSpPr>
        <p:spPr>
          <a:xfrm>
            <a:off x="6120655" y="5945406"/>
            <a:ext cx="3720957" cy="1077218"/>
          </a:xfrm>
          <a:prstGeom prst="rect">
            <a:avLst/>
          </a:prstGeom>
          <a:noFill/>
        </p:spPr>
        <p:txBody>
          <a:bodyPr wrap="square">
            <a:spAutoFit/>
          </a:bodyPr>
          <a:lstStyle/>
          <a:p>
            <a:r>
              <a:rPr lang="en-GB" sz="3200" dirty="0">
                <a:solidFill>
                  <a:schemeClr val="accent1"/>
                </a:solidFill>
                <a:latin typeface="Aharoni" panose="02010803020104030203" pitchFamily="2" charset="-79"/>
                <a:cs typeface="Aharoni" panose="02010803020104030203" pitchFamily="2" charset="-79"/>
              </a:rPr>
              <a:t>Download the current view</a:t>
            </a:r>
          </a:p>
        </p:txBody>
      </p:sp>
      <p:cxnSp>
        <p:nvCxnSpPr>
          <p:cNvPr id="84" name="Connector: Curved 83">
            <a:extLst>
              <a:ext uri="{FF2B5EF4-FFF2-40B4-BE49-F238E27FC236}">
                <a16:creationId xmlns:a16="http://schemas.microsoft.com/office/drawing/2014/main" id="{4DB2E54B-8650-CBA5-5DDB-CC4C78CEC115}"/>
              </a:ext>
            </a:extLst>
          </p:cNvPr>
          <p:cNvCxnSpPr>
            <a:cxnSpLocks/>
            <a:endCxn id="83" idx="1"/>
          </p:cNvCxnSpPr>
          <p:nvPr/>
        </p:nvCxnSpPr>
        <p:spPr>
          <a:xfrm flipV="1">
            <a:off x="5879078" y="6484015"/>
            <a:ext cx="241577" cy="220783"/>
          </a:xfrm>
          <a:prstGeom prst="curved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3CEB78E1-445B-7B0A-BB15-2C1E63C9025D}"/>
              </a:ext>
            </a:extLst>
          </p:cNvPr>
          <p:cNvPicPr>
            <a:picLocks noChangeAspect="1"/>
          </p:cNvPicPr>
          <p:nvPr/>
        </p:nvPicPr>
        <p:blipFill>
          <a:blip r:embed="rId4"/>
          <a:srcRect l="85626" b="6797"/>
          <a:stretch/>
        </p:blipFill>
        <p:spPr>
          <a:xfrm>
            <a:off x="11864353" y="11866722"/>
            <a:ext cx="1636935" cy="4332315"/>
          </a:xfrm>
          <a:prstGeom prst="rect">
            <a:avLst/>
          </a:prstGeom>
        </p:spPr>
      </p:pic>
      <p:sp>
        <p:nvSpPr>
          <p:cNvPr id="91" name="TextBox 90">
            <a:extLst>
              <a:ext uri="{FF2B5EF4-FFF2-40B4-BE49-F238E27FC236}">
                <a16:creationId xmlns:a16="http://schemas.microsoft.com/office/drawing/2014/main" id="{0EAD23B2-DBDE-CC24-4406-93DAD4734DCB}"/>
              </a:ext>
            </a:extLst>
          </p:cNvPr>
          <p:cNvSpPr txBox="1"/>
          <p:nvPr/>
        </p:nvSpPr>
        <p:spPr>
          <a:xfrm>
            <a:off x="13106418" y="12167164"/>
            <a:ext cx="3473610" cy="4031873"/>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graph displays visually the contribution of each standard for building the reconstituted pattern in the sample</a:t>
            </a:r>
          </a:p>
        </p:txBody>
      </p:sp>
      <p:pic>
        <p:nvPicPr>
          <p:cNvPr id="94" name="Picture 93">
            <a:extLst>
              <a:ext uri="{FF2B5EF4-FFF2-40B4-BE49-F238E27FC236}">
                <a16:creationId xmlns:a16="http://schemas.microsoft.com/office/drawing/2014/main" id="{57A8E100-0D6F-4948-92F8-F5FB26ACAFD4}"/>
              </a:ext>
            </a:extLst>
          </p:cNvPr>
          <p:cNvPicPr>
            <a:picLocks noChangeAspect="1"/>
          </p:cNvPicPr>
          <p:nvPr/>
        </p:nvPicPr>
        <p:blipFill>
          <a:blip r:embed="rId5"/>
          <a:srcRect l="236" t="7509" r="-236" b="4073"/>
          <a:stretch/>
        </p:blipFill>
        <p:spPr>
          <a:xfrm>
            <a:off x="2457635" y="18950573"/>
            <a:ext cx="14138990" cy="6762508"/>
          </a:xfrm>
          <a:prstGeom prst="rect">
            <a:avLst/>
          </a:prstGeom>
        </p:spPr>
      </p:pic>
      <p:sp>
        <p:nvSpPr>
          <p:cNvPr id="96" name="Rectangle: Rounded Corners 95">
            <a:extLst>
              <a:ext uri="{FF2B5EF4-FFF2-40B4-BE49-F238E27FC236}">
                <a16:creationId xmlns:a16="http://schemas.microsoft.com/office/drawing/2014/main" id="{A3342F19-58F9-EA5B-F8F7-514FC5AB9C6F}"/>
              </a:ext>
            </a:extLst>
          </p:cNvPr>
          <p:cNvSpPr/>
          <p:nvPr/>
        </p:nvSpPr>
        <p:spPr>
          <a:xfrm>
            <a:off x="2457635" y="20532245"/>
            <a:ext cx="1642375" cy="283087"/>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0921D6E-9239-BF01-9017-98BC09D2B210}"/>
              </a:ext>
            </a:extLst>
          </p:cNvPr>
          <p:cNvSpPr/>
          <p:nvPr/>
        </p:nvSpPr>
        <p:spPr>
          <a:xfrm>
            <a:off x="7738174" y="18807362"/>
            <a:ext cx="2397321" cy="68250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9589F38A-50C2-E371-E697-EE7BA5512877}"/>
              </a:ext>
            </a:extLst>
          </p:cNvPr>
          <p:cNvSpPr txBox="1"/>
          <p:nvPr/>
        </p:nvSpPr>
        <p:spPr>
          <a:xfrm>
            <a:off x="2610300" y="16914679"/>
            <a:ext cx="13670280" cy="2062103"/>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A visual comparison between the reconstituted and measured patterns can be displayed at the “Homologue Group Patterns” where the bar plot shows the measured relative distribution and the black dotted line the reconstituted one:  </a:t>
            </a:r>
          </a:p>
        </p:txBody>
      </p:sp>
      <p:pic>
        <p:nvPicPr>
          <p:cNvPr id="99" name="Picture 98">
            <a:extLst>
              <a:ext uri="{FF2B5EF4-FFF2-40B4-BE49-F238E27FC236}">
                <a16:creationId xmlns:a16="http://schemas.microsoft.com/office/drawing/2014/main" id="{F3962DE0-85CB-9A3D-7D4F-8D078B4EFC22}"/>
              </a:ext>
            </a:extLst>
          </p:cNvPr>
          <p:cNvPicPr>
            <a:picLocks noChangeAspect="1"/>
          </p:cNvPicPr>
          <p:nvPr/>
        </p:nvPicPr>
        <p:blipFill>
          <a:blip r:embed="rId5"/>
          <a:srcRect l="45997" t="96281" r="42096" b="-582"/>
          <a:stretch/>
        </p:blipFill>
        <p:spPr>
          <a:xfrm>
            <a:off x="9215254" y="25658708"/>
            <a:ext cx="1683560" cy="328995"/>
          </a:xfrm>
          <a:prstGeom prst="rect">
            <a:avLst/>
          </a:prstGeom>
        </p:spPr>
      </p:pic>
      <p:sp>
        <p:nvSpPr>
          <p:cNvPr id="100" name="TextBox 99">
            <a:extLst>
              <a:ext uri="{FF2B5EF4-FFF2-40B4-BE49-F238E27FC236}">
                <a16:creationId xmlns:a16="http://schemas.microsoft.com/office/drawing/2014/main" id="{7CE3F10D-FD9C-744D-DC34-061ED15B24F2}"/>
              </a:ext>
            </a:extLst>
          </p:cNvPr>
          <p:cNvSpPr txBox="1"/>
          <p:nvPr/>
        </p:nvSpPr>
        <p:spPr>
          <a:xfrm>
            <a:off x="2309495" y="22779371"/>
            <a:ext cx="2262083" cy="1569660"/>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Select the sample(s) for display</a:t>
            </a:r>
          </a:p>
        </p:txBody>
      </p:sp>
      <p:cxnSp>
        <p:nvCxnSpPr>
          <p:cNvPr id="101" name="Connector: Curved 100">
            <a:extLst>
              <a:ext uri="{FF2B5EF4-FFF2-40B4-BE49-F238E27FC236}">
                <a16:creationId xmlns:a16="http://schemas.microsoft.com/office/drawing/2014/main" id="{EBD7A233-E4EA-BB5C-BE34-AC81BDA85B0C}"/>
              </a:ext>
            </a:extLst>
          </p:cNvPr>
          <p:cNvCxnSpPr>
            <a:cxnSpLocks/>
          </p:cNvCxnSpPr>
          <p:nvPr/>
        </p:nvCxnSpPr>
        <p:spPr>
          <a:xfrm rot="5400000">
            <a:off x="1929398" y="22193384"/>
            <a:ext cx="1186080" cy="129605"/>
          </a:xfrm>
          <a:prstGeom prst="curvedConnector3">
            <a:avLst>
              <a:gd name="adj1" fmla="val 3422"/>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0777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25496-CBF3-D10B-252A-D1A38D045692}"/>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628610E6-6BBF-5114-A871-C68053A379E6}"/>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FB36557-B742-DC55-97A3-7CC1492D0009}"/>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88256C3-19CC-2588-C10D-D0962923F7CC}"/>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3E1AECDD-CA5F-677A-36D9-820F1677AFB9}"/>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8EE44A-0340-3B0F-FD48-4540216EBB78}"/>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FD0C33C-048B-9A87-3470-F9C3BCC8C4B0}"/>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8C6FEF-4FDA-1C6F-5A73-F829CCF08993}"/>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83F84FA2-C456-62ED-2BFC-4304E581358A}"/>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9167012-1497-DA53-7210-003966B0C67B}"/>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0192C6-0E41-ABC9-A46F-6A39BAEA24C1}"/>
              </a:ext>
            </a:extLst>
          </p:cNvPr>
          <p:cNvSpPr txBox="1"/>
          <p:nvPr/>
        </p:nvSpPr>
        <p:spPr>
          <a:xfrm>
            <a:off x="17974141" y="26187747"/>
            <a:ext cx="1062756"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14</a:t>
            </a:r>
          </a:p>
        </p:txBody>
      </p:sp>
      <p:grpSp>
        <p:nvGrpSpPr>
          <p:cNvPr id="12" name="Group 11">
            <a:extLst>
              <a:ext uri="{FF2B5EF4-FFF2-40B4-BE49-F238E27FC236}">
                <a16:creationId xmlns:a16="http://schemas.microsoft.com/office/drawing/2014/main" id="{8B882ADB-C6CE-1AF1-5A48-684B17F47D8D}"/>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4832FFE5-9C6D-E9EF-88F5-AF4B150F6F08}"/>
                </a:ext>
              </a:extLst>
            </p:cNvPr>
            <p:cNvSpPr/>
            <p:nvPr/>
          </p:nvSpPr>
          <p:spPr>
            <a:xfrm>
              <a:off x="18745655" y="2918193"/>
              <a:ext cx="7631758" cy="6444663"/>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AADBA66-75E8-EDD1-01BA-0CC9907FDEBC}"/>
                </a:ext>
              </a:extLst>
            </p:cNvPr>
            <p:cNvSpPr/>
            <p:nvPr/>
          </p:nvSpPr>
          <p:spPr>
            <a:xfrm>
              <a:off x="17849059" y="1973651"/>
              <a:ext cx="9078892" cy="7973976"/>
            </a:xfrm>
            <a:prstGeom prst="ellipse">
              <a:avLst/>
            </a:prstGeom>
            <a:noFill/>
            <a:ln w="1905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C45D1-B52E-6CAF-09FE-B0935ABF8167}"/>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err="1">
                <a:solidFill>
                  <a:schemeClr val="bg1"/>
                </a:solidFill>
                <a:latin typeface="Arial Black" panose="020B0A04020102020204" pitchFamily="34" charset="0"/>
              </a:rPr>
              <a:t>CPquant</a:t>
            </a:r>
            <a:endParaRPr lang="en-US" sz="6000" b="1" dirty="0">
              <a:solidFill>
                <a:schemeClr val="bg1"/>
              </a:solidFill>
              <a:latin typeface="Arial Black" panose="020B0A04020102020204" pitchFamily="34" charset="0"/>
            </a:endParaRPr>
          </a:p>
        </p:txBody>
      </p:sp>
      <p:cxnSp>
        <p:nvCxnSpPr>
          <p:cNvPr id="16" name="Straight Connector 15">
            <a:extLst>
              <a:ext uri="{FF2B5EF4-FFF2-40B4-BE49-F238E27FC236}">
                <a16:creationId xmlns:a16="http://schemas.microsoft.com/office/drawing/2014/main" id="{C02E1E38-3A4A-CF74-F888-4BF9AB3AE516}"/>
              </a:ext>
            </a:extLst>
          </p:cNvPr>
          <p:cNvCxnSpPr>
            <a:cxnSpLocks/>
          </p:cNvCxnSpPr>
          <p:nvPr/>
        </p:nvCxnSpPr>
        <p:spPr>
          <a:xfrm>
            <a:off x="5070630" y="3024248"/>
            <a:ext cx="1097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2E63A5-557C-6F90-85C2-6604816CB566}"/>
              </a:ext>
            </a:extLst>
          </p:cNvPr>
          <p:cNvSpPr txBox="1"/>
          <p:nvPr/>
        </p:nvSpPr>
        <p:spPr>
          <a:xfrm>
            <a:off x="5354445" y="2021700"/>
            <a:ext cx="10210061" cy="1015663"/>
          </a:xfrm>
          <a:prstGeom prst="rect">
            <a:avLst/>
          </a:prstGeom>
          <a:noFill/>
        </p:spPr>
        <p:txBody>
          <a:bodyPr wrap="square" rtlCol="0">
            <a:spAutoFit/>
          </a:bodyPr>
          <a:lstStyle/>
          <a:p>
            <a:pPr algn="ctr"/>
            <a:r>
              <a:rPr lang="en-US" sz="6000" b="1" dirty="0">
                <a:solidFill>
                  <a:schemeClr val="accent1"/>
                </a:solidFill>
                <a:latin typeface="Arial Black" panose="020B0A04020102020204" pitchFamily="34" charset="0"/>
              </a:rPr>
              <a:t>QUANTIFY THE DATA</a:t>
            </a:r>
          </a:p>
        </p:txBody>
      </p:sp>
      <p:sp>
        <p:nvSpPr>
          <p:cNvPr id="2" name="TextBox 1">
            <a:extLst>
              <a:ext uri="{FF2B5EF4-FFF2-40B4-BE49-F238E27FC236}">
                <a16:creationId xmlns:a16="http://schemas.microsoft.com/office/drawing/2014/main" id="{F472B7D9-5F8B-93D6-D0BA-DB1E5898C2E3}"/>
              </a:ext>
            </a:extLst>
          </p:cNvPr>
          <p:cNvSpPr txBox="1"/>
          <p:nvPr/>
        </p:nvSpPr>
        <p:spPr>
          <a:xfrm>
            <a:off x="2606040" y="3420553"/>
            <a:ext cx="13670280" cy="107721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Several displays of the homologue patterns can be found in the “Homologue Group Patterns” window. </a:t>
            </a:r>
          </a:p>
        </p:txBody>
      </p:sp>
      <p:pic>
        <p:nvPicPr>
          <p:cNvPr id="34" name="Picture 33">
            <a:extLst>
              <a:ext uri="{FF2B5EF4-FFF2-40B4-BE49-F238E27FC236}">
                <a16:creationId xmlns:a16="http://schemas.microsoft.com/office/drawing/2014/main" id="{D86FA8DC-BA41-A898-7D33-0507BBD6EED4}"/>
              </a:ext>
            </a:extLst>
          </p:cNvPr>
          <p:cNvPicPr>
            <a:picLocks noChangeAspect="1"/>
          </p:cNvPicPr>
          <p:nvPr/>
        </p:nvPicPr>
        <p:blipFill>
          <a:blip r:embed="rId3"/>
          <a:srcRect r="633"/>
          <a:stretch/>
        </p:blipFill>
        <p:spPr>
          <a:xfrm>
            <a:off x="2372409" y="14568630"/>
            <a:ext cx="14086791" cy="7737935"/>
          </a:xfrm>
          <a:prstGeom prst="rect">
            <a:avLst/>
          </a:prstGeom>
        </p:spPr>
      </p:pic>
      <p:pic>
        <p:nvPicPr>
          <p:cNvPr id="4" name="Picture 3">
            <a:extLst>
              <a:ext uri="{FF2B5EF4-FFF2-40B4-BE49-F238E27FC236}">
                <a16:creationId xmlns:a16="http://schemas.microsoft.com/office/drawing/2014/main" id="{4B0B8F16-E454-9B2C-EEC2-C951E73A540B}"/>
              </a:ext>
            </a:extLst>
          </p:cNvPr>
          <p:cNvPicPr>
            <a:picLocks noChangeAspect="1"/>
          </p:cNvPicPr>
          <p:nvPr/>
        </p:nvPicPr>
        <p:blipFill>
          <a:blip r:embed="rId3"/>
          <a:srcRect b="21458"/>
          <a:stretch/>
        </p:blipFill>
        <p:spPr>
          <a:xfrm>
            <a:off x="2538458" y="6245637"/>
            <a:ext cx="13711975" cy="5878420"/>
          </a:xfrm>
          <a:prstGeom prst="rect">
            <a:avLst/>
          </a:prstGeom>
        </p:spPr>
      </p:pic>
      <p:pic>
        <p:nvPicPr>
          <p:cNvPr id="17" name="Picture 16">
            <a:extLst>
              <a:ext uri="{FF2B5EF4-FFF2-40B4-BE49-F238E27FC236}">
                <a16:creationId xmlns:a16="http://schemas.microsoft.com/office/drawing/2014/main" id="{8306DA85-ECCC-67A1-77A5-AC556DC58AB3}"/>
              </a:ext>
            </a:extLst>
          </p:cNvPr>
          <p:cNvPicPr>
            <a:picLocks noChangeAspect="1"/>
          </p:cNvPicPr>
          <p:nvPr/>
        </p:nvPicPr>
        <p:blipFill>
          <a:blip r:embed="rId3"/>
          <a:srcRect l="332" t="14656" r="98473" b="78983"/>
          <a:stretch/>
        </p:blipFill>
        <p:spPr>
          <a:xfrm flipV="1">
            <a:off x="2580153" y="7398471"/>
            <a:ext cx="163830" cy="476108"/>
          </a:xfrm>
          <a:prstGeom prst="rect">
            <a:avLst/>
          </a:prstGeom>
        </p:spPr>
      </p:pic>
      <p:pic>
        <p:nvPicPr>
          <p:cNvPr id="21" name="Picture 20">
            <a:extLst>
              <a:ext uri="{FF2B5EF4-FFF2-40B4-BE49-F238E27FC236}">
                <a16:creationId xmlns:a16="http://schemas.microsoft.com/office/drawing/2014/main" id="{A91E9453-3522-58EA-EFDB-1EFBB6991ADE}"/>
              </a:ext>
            </a:extLst>
          </p:cNvPr>
          <p:cNvPicPr>
            <a:picLocks noChangeAspect="1"/>
          </p:cNvPicPr>
          <p:nvPr/>
        </p:nvPicPr>
        <p:blipFill>
          <a:blip r:embed="rId4"/>
          <a:stretch>
            <a:fillRect/>
          </a:stretch>
        </p:blipFill>
        <p:spPr>
          <a:xfrm>
            <a:off x="4605765" y="6957649"/>
            <a:ext cx="11281616" cy="5633613"/>
          </a:xfrm>
          <a:prstGeom prst="rect">
            <a:avLst/>
          </a:prstGeom>
        </p:spPr>
      </p:pic>
      <p:sp>
        <p:nvSpPr>
          <p:cNvPr id="25" name="Rectangle 24">
            <a:extLst>
              <a:ext uri="{FF2B5EF4-FFF2-40B4-BE49-F238E27FC236}">
                <a16:creationId xmlns:a16="http://schemas.microsoft.com/office/drawing/2014/main" id="{F6832D58-9ED8-0359-0830-8E69C4ECCB3B}"/>
              </a:ext>
            </a:extLst>
          </p:cNvPr>
          <p:cNvSpPr/>
          <p:nvPr/>
        </p:nvSpPr>
        <p:spPr>
          <a:xfrm>
            <a:off x="2663160" y="8889253"/>
            <a:ext cx="1393337" cy="2738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65AECB69-A3CF-D60E-52A5-8AAC9E715F52}"/>
              </a:ext>
            </a:extLst>
          </p:cNvPr>
          <p:cNvSpPr/>
          <p:nvPr/>
        </p:nvSpPr>
        <p:spPr>
          <a:xfrm>
            <a:off x="2538458" y="7347861"/>
            <a:ext cx="2067307" cy="251244"/>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D1FDD28-537A-55D3-96BE-9DB87C609C77}"/>
              </a:ext>
            </a:extLst>
          </p:cNvPr>
          <p:cNvSpPr/>
          <p:nvPr/>
        </p:nvSpPr>
        <p:spPr>
          <a:xfrm>
            <a:off x="7784670" y="14544341"/>
            <a:ext cx="2246708" cy="68250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2FA9BCA-7F15-F5FB-D7AE-3ED3E6A72080}"/>
              </a:ext>
            </a:extLst>
          </p:cNvPr>
          <p:cNvSpPr/>
          <p:nvPr/>
        </p:nvSpPr>
        <p:spPr>
          <a:xfrm>
            <a:off x="2368534" y="16017516"/>
            <a:ext cx="2067307" cy="251244"/>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68B7F4EB-FFA7-7298-4B9A-6A54E19D58E1}"/>
              </a:ext>
            </a:extLst>
          </p:cNvPr>
          <p:cNvPicPr>
            <a:picLocks noChangeAspect="1"/>
          </p:cNvPicPr>
          <p:nvPr/>
        </p:nvPicPr>
        <p:blipFill>
          <a:blip r:embed="rId4"/>
          <a:srcRect l="44840" t="96364" r="47605" b="464"/>
          <a:stretch/>
        </p:blipFill>
        <p:spPr>
          <a:xfrm>
            <a:off x="9294099" y="12358718"/>
            <a:ext cx="1904948" cy="399366"/>
          </a:xfrm>
          <a:prstGeom prst="rect">
            <a:avLst/>
          </a:prstGeom>
        </p:spPr>
      </p:pic>
      <p:pic>
        <p:nvPicPr>
          <p:cNvPr id="37" name="Picture 36">
            <a:extLst>
              <a:ext uri="{FF2B5EF4-FFF2-40B4-BE49-F238E27FC236}">
                <a16:creationId xmlns:a16="http://schemas.microsoft.com/office/drawing/2014/main" id="{E0148181-677E-F835-80DC-9591DB4413AE}"/>
              </a:ext>
            </a:extLst>
          </p:cNvPr>
          <p:cNvPicPr>
            <a:picLocks noChangeAspect="1"/>
          </p:cNvPicPr>
          <p:nvPr/>
        </p:nvPicPr>
        <p:blipFill>
          <a:blip r:embed="rId4"/>
          <a:srcRect l="93680" t="35086" r="-25" b="30484"/>
          <a:stretch/>
        </p:blipFill>
        <p:spPr>
          <a:xfrm>
            <a:off x="15154003" y="8347972"/>
            <a:ext cx="1162070" cy="3148098"/>
          </a:xfrm>
          <a:prstGeom prst="rect">
            <a:avLst/>
          </a:prstGeom>
        </p:spPr>
      </p:pic>
      <p:pic>
        <p:nvPicPr>
          <p:cNvPr id="39" name="Picture 38">
            <a:extLst>
              <a:ext uri="{FF2B5EF4-FFF2-40B4-BE49-F238E27FC236}">
                <a16:creationId xmlns:a16="http://schemas.microsoft.com/office/drawing/2014/main" id="{3BF2D1F1-D5D3-5EEE-5992-0082EEEB1BF4}"/>
              </a:ext>
            </a:extLst>
          </p:cNvPr>
          <p:cNvPicPr>
            <a:picLocks noChangeAspect="1"/>
          </p:cNvPicPr>
          <p:nvPr/>
        </p:nvPicPr>
        <p:blipFill>
          <a:blip r:embed="rId4"/>
          <a:srcRect l="293" t="45632" r="97639" b="41169"/>
          <a:stretch/>
        </p:blipFill>
        <p:spPr>
          <a:xfrm>
            <a:off x="4605764" y="9219684"/>
            <a:ext cx="438979" cy="1399423"/>
          </a:xfrm>
          <a:prstGeom prst="rect">
            <a:avLst/>
          </a:prstGeom>
        </p:spPr>
      </p:pic>
      <p:pic>
        <p:nvPicPr>
          <p:cNvPr id="40" name="Picture 39">
            <a:extLst>
              <a:ext uri="{FF2B5EF4-FFF2-40B4-BE49-F238E27FC236}">
                <a16:creationId xmlns:a16="http://schemas.microsoft.com/office/drawing/2014/main" id="{51D0B9B5-B1EC-2A63-FE9C-14601C86BBC1}"/>
              </a:ext>
            </a:extLst>
          </p:cNvPr>
          <p:cNvPicPr>
            <a:picLocks noChangeAspect="1"/>
          </p:cNvPicPr>
          <p:nvPr/>
        </p:nvPicPr>
        <p:blipFill>
          <a:blip r:embed="rId4"/>
          <a:srcRect l="2360" t="1283" r="78871" b="95134"/>
          <a:stretch/>
        </p:blipFill>
        <p:spPr>
          <a:xfrm>
            <a:off x="4833516" y="6869324"/>
            <a:ext cx="5503798" cy="524667"/>
          </a:xfrm>
          <a:prstGeom prst="rect">
            <a:avLst/>
          </a:prstGeom>
        </p:spPr>
      </p:pic>
      <p:sp>
        <p:nvSpPr>
          <p:cNvPr id="27" name="Oval 26">
            <a:extLst>
              <a:ext uri="{FF2B5EF4-FFF2-40B4-BE49-F238E27FC236}">
                <a16:creationId xmlns:a16="http://schemas.microsoft.com/office/drawing/2014/main" id="{BB6B93C0-524C-E484-1AE4-C2FBEC2268A6}"/>
              </a:ext>
            </a:extLst>
          </p:cNvPr>
          <p:cNvSpPr/>
          <p:nvPr/>
        </p:nvSpPr>
        <p:spPr>
          <a:xfrm>
            <a:off x="7728655" y="6245637"/>
            <a:ext cx="2246708" cy="68250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5AB7E08-89DA-BEBD-F079-0B238E32BC00}"/>
              </a:ext>
            </a:extLst>
          </p:cNvPr>
          <p:cNvSpPr/>
          <p:nvPr/>
        </p:nvSpPr>
        <p:spPr>
          <a:xfrm>
            <a:off x="15640119" y="7384860"/>
            <a:ext cx="403311" cy="7007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CE3FDEA-32D2-5D95-0985-7C99CD5074B7}"/>
              </a:ext>
            </a:extLst>
          </p:cNvPr>
          <p:cNvSpPr txBox="1"/>
          <p:nvPr/>
        </p:nvSpPr>
        <p:spPr>
          <a:xfrm>
            <a:off x="2580664" y="5174617"/>
            <a:ext cx="13670280" cy="107721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a:t>
            </a:r>
            <a:r>
              <a:rPr lang="en-GB" sz="3200" u="sng" dirty="0">
                <a:solidFill>
                  <a:schemeClr val="accent1"/>
                </a:solidFill>
                <a:latin typeface="Aharoni" panose="02010803020104030203" pitchFamily="2" charset="-79"/>
                <a:cs typeface="Aharoni" panose="02010803020104030203" pitchFamily="2" charset="-79"/>
              </a:rPr>
              <a:t>inputted</a:t>
            </a:r>
            <a:r>
              <a:rPr lang="en-GB" sz="3200" dirty="0">
                <a:solidFill>
                  <a:schemeClr val="accent1"/>
                </a:solidFill>
                <a:latin typeface="Aharoni" panose="02010803020104030203" pitchFamily="2" charset="-79"/>
                <a:cs typeface="Aharoni" panose="02010803020104030203" pitchFamily="2" charset="-79"/>
              </a:rPr>
              <a:t> relative distribution of the homologues in all the samples can be displayed at:</a:t>
            </a:r>
          </a:p>
        </p:txBody>
      </p:sp>
      <p:sp>
        <p:nvSpPr>
          <p:cNvPr id="43" name="TextBox 42">
            <a:extLst>
              <a:ext uri="{FF2B5EF4-FFF2-40B4-BE49-F238E27FC236}">
                <a16:creationId xmlns:a16="http://schemas.microsoft.com/office/drawing/2014/main" id="{9192A357-0546-6C8C-F393-2DBAF83F9F58}"/>
              </a:ext>
            </a:extLst>
          </p:cNvPr>
          <p:cNvSpPr txBox="1"/>
          <p:nvPr/>
        </p:nvSpPr>
        <p:spPr>
          <a:xfrm>
            <a:off x="2606040" y="13420957"/>
            <a:ext cx="13670280" cy="107721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a:t>
            </a:r>
            <a:r>
              <a:rPr lang="en-GB" sz="3200" u="sng" dirty="0">
                <a:solidFill>
                  <a:schemeClr val="accent1"/>
                </a:solidFill>
                <a:latin typeface="Aharoni" panose="02010803020104030203" pitchFamily="2" charset="-79"/>
                <a:cs typeface="Aharoni" panose="02010803020104030203" pitchFamily="2" charset="-79"/>
              </a:rPr>
              <a:t>reconstituted</a:t>
            </a:r>
            <a:r>
              <a:rPr lang="en-GB" sz="3200" dirty="0">
                <a:solidFill>
                  <a:schemeClr val="accent1"/>
                </a:solidFill>
                <a:latin typeface="Aharoni" panose="02010803020104030203" pitchFamily="2" charset="-79"/>
                <a:cs typeface="Aharoni" panose="02010803020104030203" pitchFamily="2" charset="-79"/>
              </a:rPr>
              <a:t> relative distribution of the homologues in all the samples can be displayed at:</a:t>
            </a:r>
          </a:p>
        </p:txBody>
      </p:sp>
      <p:sp>
        <p:nvSpPr>
          <p:cNvPr id="44" name="TextBox 43">
            <a:extLst>
              <a:ext uri="{FF2B5EF4-FFF2-40B4-BE49-F238E27FC236}">
                <a16:creationId xmlns:a16="http://schemas.microsoft.com/office/drawing/2014/main" id="{8CC09E7D-C3C5-72D2-9918-5F5D830DA4FC}"/>
              </a:ext>
            </a:extLst>
          </p:cNvPr>
          <p:cNvSpPr txBox="1"/>
          <p:nvPr/>
        </p:nvSpPr>
        <p:spPr>
          <a:xfrm>
            <a:off x="2173758" y="18501687"/>
            <a:ext cx="2262083" cy="1569660"/>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Select the sample(s) for display</a:t>
            </a:r>
          </a:p>
        </p:txBody>
      </p:sp>
      <p:cxnSp>
        <p:nvCxnSpPr>
          <p:cNvPr id="45" name="Connector: Curved 44">
            <a:extLst>
              <a:ext uri="{FF2B5EF4-FFF2-40B4-BE49-F238E27FC236}">
                <a16:creationId xmlns:a16="http://schemas.microsoft.com/office/drawing/2014/main" id="{DD894A13-4F9F-E442-F0E9-D9A0F7268877}"/>
              </a:ext>
            </a:extLst>
          </p:cNvPr>
          <p:cNvCxnSpPr>
            <a:cxnSpLocks/>
          </p:cNvCxnSpPr>
          <p:nvPr/>
        </p:nvCxnSpPr>
        <p:spPr>
          <a:xfrm rot="5400000">
            <a:off x="1793661" y="17915700"/>
            <a:ext cx="1186080" cy="129605"/>
          </a:xfrm>
          <a:prstGeom prst="curvedConnector3">
            <a:avLst>
              <a:gd name="adj1" fmla="val 3422"/>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40EA214C-8793-31AA-84CB-65F9BEC43025}"/>
              </a:ext>
            </a:extLst>
          </p:cNvPr>
          <p:cNvSpPr txBox="1"/>
          <p:nvPr/>
        </p:nvSpPr>
        <p:spPr>
          <a:xfrm>
            <a:off x="6447814" y="22691286"/>
            <a:ext cx="7992086" cy="1569660"/>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display shows several samples simultaneously and facilitates the comparison between replicates</a:t>
            </a:r>
          </a:p>
        </p:txBody>
      </p:sp>
      <p:cxnSp>
        <p:nvCxnSpPr>
          <p:cNvPr id="47" name="Connector: Curved 46">
            <a:extLst>
              <a:ext uri="{FF2B5EF4-FFF2-40B4-BE49-F238E27FC236}">
                <a16:creationId xmlns:a16="http://schemas.microsoft.com/office/drawing/2014/main" id="{B26FA4D8-661C-6011-1983-F237F9BC0D75}"/>
              </a:ext>
            </a:extLst>
          </p:cNvPr>
          <p:cNvCxnSpPr>
            <a:cxnSpLocks/>
          </p:cNvCxnSpPr>
          <p:nvPr/>
        </p:nvCxnSpPr>
        <p:spPr>
          <a:xfrm rot="5400000">
            <a:off x="12083927" y="18599824"/>
            <a:ext cx="6444765" cy="2038033"/>
          </a:xfrm>
          <a:prstGeom prst="curvedConnector3">
            <a:avLst>
              <a:gd name="adj1" fmla="val 96407"/>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8736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27573-1636-7C0F-B914-9EF3683D27F0}"/>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DA4B6A6F-271E-7940-BF26-4089360C68E8}"/>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10DC8B7-56E9-BB9B-9BB2-73DB2590FC47}"/>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1837886-57E5-66ED-608D-E46E95FD1BA0}"/>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B606B578-790F-235E-CE22-58C79DD07034}"/>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765D6ED-0C3E-0B97-F880-84AD6FF1B258}"/>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310B768-5F72-0F11-A824-D8B04E7C7696}"/>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F62910F-2F7B-7F3C-6484-DA8B6E833990}"/>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5FA0F114-4F6A-F3BC-9451-7A97927551CF}"/>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FB24BCB-8EB5-BBF7-B4C7-273A7E301AFB}"/>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80A07E-4CA9-CA82-54ED-1F4437C0FAC7}"/>
              </a:ext>
            </a:extLst>
          </p:cNvPr>
          <p:cNvSpPr txBox="1"/>
          <p:nvPr/>
        </p:nvSpPr>
        <p:spPr>
          <a:xfrm>
            <a:off x="17974141" y="26187747"/>
            <a:ext cx="1062756"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15</a:t>
            </a:r>
          </a:p>
        </p:txBody>
      </p:sp>
      <p:grpSp>
        <p:nvGrpSpPr>
          <p:cNvPr id="12" name="Group 11">
            <a:extLst>
              <a:ext uri="{FF2B5EF4-FFF2-40B4-BE49-F238E27FC236}">
                <a16:creationId xmlns:a16="http://schemas.microsoft.com/office/drawing/2014/main" id="{7C4B2518-ECB7-A02B-7236-C2A754396E36}"/>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A57B1629-670E-D80D-A4CA-FE7F3C671BAA}"/>
                </a:ext>
              </a:extLst>
            </p:cNvPr>
            <p:cNvSpPr/>
            <p:nvPr/>
          </p:nvSpPr>
          <p:spPr>
            <a:xfrm>
              <a:off x="18745655" y="2918193"/>
              <a:ext cx="7631758" cy="6444663"/>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58F16B-8115-9C13-48ED-ED2B4B187FA6}"/>
                </a:ext>
              </a:extLst>
            </p:cNvPr>
            <p:cNvSpPr/>
            <p:nvPr/>
          </p:nvSpPr>
          <p:spPr>
            <a:xfrm>
              <a:off x="17849059" y="1973651"/>
              <a:ext cx="9078892" cy="7973976"/>
            </a:xfrm>
            <a:prstGeom prst="ellipse">
              <a:avLst/>
            </a:prstGeom>
            <a:noFill/>
            <a:ln w="1905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12E9AEE3-16FE-B950-090F-85D1DC55C145}"/>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err="1">
                <a:solidFill>
                  <a:schemeClr val="bg1"/>
                </a:solidFill>
                <a:latin typeface="Arial Black" panose="020B0A04020102020204" pitchFamily="34" charset="0"/>
              </a:rPr>
              <a:t>CPquant</a:t>
            </a:r>
            <a:endParaRPr lang="en-US" sz="6000" b="1" dirty="0">
              <a:solidFill>
                <a:schemeClr val="bg1"/>
              </a:solidFill>
              <a:latin typeface="Arial Black" panose="020B0A04020102020204" pitchFamily="34" charset="0"/>
            </a:endParaRPr>
          </a:p>
        </p:txBody>
      </p:sp>
      <p:cxnSp>
        <p:nvCxnSpPr>
          <p:cNvPr id="16" name="Straight Connector 15">
            <a:extLst>
              <a:ext uri="{FF2B5EF4-FFF2-40B4-BE49-F238E27FC236}">
                <a16:creationId xmlns:a16="http://schemas.microsoft.com/office/drawing/2014/main" id="{1ED7A933-790F-3517-9678-4A2C98F121CC}"/>
              </a:ext>
            </a:extLst>
          </p:cNvPr>
          <p:cNvCxnSpPr>
            <a:cxnSpLocks/>
          </p:cNvCxnSpPr>
          <p:nvPr/>
        </p:nvCxnSpPr>
        <p:spPr>
          <a:xfrm>
            <a:off x="5070630" y="3024248"/>
            <a:ext cx="1097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3CB5524-05C8-7AB4-7DF0-73E245112E66}"/>
              </a:ext>
            </a:extLst>
          </p:cNvPr>
          <p:cNvSpPr txBox="1"/>
          <p:nvPr/>
        </p:nvSpPr>
        <p:spPr>
          <a:xfrm>
            <a:off x="5354445" y="2021700"/>
            <a:ext cx="10210061" cy="1015663"/>
          </a:xfrm>
          <a:prstGeom prst="rect">
            <a:avLst/>
          </a:prstGeom>
          <a:noFill/>
        </p:spPr>
        <p:txBody>
          <a:bodyPr wrap="square" rtlCol="0">
            <a:spAutoFit/>
          </a:bodyPr>
          <a:lstStyle/>
          <a:p>
            <a:pPr algn="ctr"/>
            <a:r>
              <a:rPr lang="en-US" sz="6000" b="1" dirty="0">
                <a:solidFill>
                  <a:schemeClr val="accent1"/>
                </a:solidFill>
                <a:latin typeface="Arial Black" panose="020B0A04020102020204" pitchFamily="34" charset="0"/>
              </a:rPr>
              <a:t>QUANTIFY THE DATA</a:t>
            </a:r>
          </a:p>
        </p:txBody>
      </p:sp>
      <p:sp>
        <p:nvSpPr>
          <p:cNvPr id="2" name="TextBox 1">
            <a:extLst>
              <a:ext uri="{FF2B5EF4-FFF2-40B4-BE49-F238E27FC236}">
                <a16:creationId xmlns:a16="http://schemas.microsoft.com/office/drawing/2014/main" id="{0D48BBF1-07C7-EF82-C520-E6D2FC54D6EE}"/>
              </a:ext>
            </a:extLst>
          </p:cNvPr>
          <p:cNvSpPr txBox="1"/>
          <p:nvPr/>
        </p:nvSpPr>
        <p:spPr>
          <a:xfrm>
            <a:off x="2606040" y="3420553"/>
            <a:ext cx="13670280" cy="1077218"/>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The “QA/QC” displays several parameters that serve to investigate the quality of the data. </a:t>
            </a:r>
          </a:p>
        </p:txBody>
      </p:sp>
      <p:pic>
        <p:nvPicPr>
          <p:cNvPr id="18" name="Picture 17">
            <a:extLst>
              <a:ext uri="{FF2B5EF4-FFF2-40B4-BE49-F238E27FC236}">
                <a16:creationId xmlns:a16="http://schemas.microsoft.com/office/drawing/2014/main" id="{10BF599B-887A-5A52-1428-79FDAB8102C3}"/>
              </a:ext>
            </a:extLst>
          </p:cNvPr>
          <p:cNvPicPr>
            <a:picLocks noChangeAspect="1"/>
          </p:cNvPicPr>
          <p:nvPr/>
        </p:nvPicPr>
        <p:blipFill>
          <a:blip r:embed="rId3"/>
          <a:srcRect r="11896" b="15848"/>
          <a:stretch/>
        </p:blipFill>
        <p:spPr>
          <a:xfrm>
            <a:off x="2749117" y="4587303"/>
            <a:ext cx="9541463" cy="4194544"/>
          </a:xfrm>
          <a:prstGeom prst="rect">
            <a:avLst/>
          </a:prstGeom>
        </p:spPr>
      </p:pic>
      <p:sp>
        <p:nvSpPr>
          <p:cNvPr id="25" name="Rectangle 24">
            <a:extLst>
              <a:ext uri="{FF2B5EF4-FFF2-40B4-BE49-F238E27FC236}">
                <a16:creationId xmlns:a16="http://schemas.microsoft.com/office/drawing/2014/main" id="{563E7C44-1005-2BED-A071-0A4EED056252}"/>
              </a:ext>
            </a:extLst>
          </p:cNvPr>
          <p:cNvSpPr/>
          <p:nvPr/>
        </p:nvSpPr>
        <p:spPr>
          <a:xfrm>
            <a:off x="2663160" y="8889253"/>
            <a:ext cx="1393337" cy="2738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07518610-6335-6FE7-842A-D0F5B1029317}"/>
              </a:ext>
            </a:extLst>
          </p:cNvPr>
          <p:cNvSpPr/>
          <p:nvPr/>
        </p:nvSpPr>
        <p:spPr>
          <a:xfrm>
            <a:off x="10069997" y="6652446"/>
            <a:ext cx="2220583" cy="2129402"/>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BAE43A-954A-2093-A703-04A595994599}"/>
              </a:ext>
            </a:extLst>
          </p:cNvPr>
          <p:cNvSpPr/>
          <p:nvPr/>
        </p:nvSpPr>
        <p:spPr>
          <a:xfrm>
            <a:off x="11094384" y="5176125"/>
            <a:ext cx="1152669" cy="675923"/>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F2E847-5258-E56A-A9C1-65D0C02FC723}"/>
              </a:ext>
            </a:extLst>
          </p:cNvPr>
          <p:cNvSpPr/>
          <p:nvPr/>
        </p:nvSpPr>
        <p:spPr>
          <a:xfrm>
            <a:off x="15640119" y="7384860"/>
            <a:ext cx="403311" cy="7007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F1DAE1D-28BE-5127-5201-A962006E28F2}"/>
              </a:ext>
            </a:extLst>
          </p:cNvPr>
          <p:cNvSpPr txBox="1"/>
          <p:nvPr/>
        </p:nvSpPr>
        <p:spPr>
          <a:xfrm>
            <a:off x="2606040" y="10317366"/>
            <a:ext cx="13670280" cy="2739211"/>
          </a:xfrm>
          <a:prstGeom prst="rect">
            <a:avLst/>
          </a:prstGeom>
          <a:noFill/>
        </p:spPr>
        <p:txBody>
          <a:bodyPr wrap="square">
            <a:spAutoFit/>
          </a:bodyPr>
          <a:lstStyle/>
          <a:p>
            <a:pPr algn="just"/>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can calculate the method limit of detection (MDL). It determines MDL based on the signal of the blank, therefore in order to have the MDL feature available in </a:t>
            </a:r>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the report from Skyline needs to contain the files for the blank. </a:t>
            </a:r>
          </a:p>
          <a:p>
            <a:pPr algn="just"/>
            <a:endParaRPr lang="en-GB" sz="1200" dirty="0">
              <a:solidFill>
                <a:schemeClr val="accent1"/>
              </a:solidFill>
              <a:latin typeface="Aharoni" panose="02010803020104030203" pitchFamily="2" charset="-79"/>
              <a:cs typeface="Aharoni" panose="02010803020104030203" pitchFamily="2" charset="-79"/>
            </a:endParaRPr>
          </a:p>
          <a:p>
            <a:pPr algn="just"/>
            <a:r>
              <a:rPr lang="en-GB" sz="3200" dirty="0">
                <a:solidFill>
                  <a:schemeClr val="accent1"/>
                </a:solidFill>
                <a:latin typeface="Aharoni" panose="02010803020104030203" pitchFamily="2" charset="-79"/>
                <a:cs typeface="Aharoni" panose="02010803020104030203" pitchFamily="2" charset="-79"/>
              </a:rPr>
              <a:t>MDL will be calculated according to:  </a:t>
            </a:r>
          </a:p>
        </p:txBody>
      </p:sp>
      <p:sp>
        <p:nvSpPr>
          <p:cNvPr id="24" name="TextBox 23">
            <a:extLst>
              <a:ext uri="{FF2B5EF4-FFF2-40B4-BE49-F238E27FC236}">
                <a16:creationId xmlns:a16="http://schemas.microsoft.com/office/drawing/2014/main" id="{066DB20A-F9DA-48D1-6889-17F078BA7C64}"/>
              </a:ext>
            </a:extLst>
          </p:cNvPr>
          <p:cNvSpPr txBox="1"/>
          <p:nvPr/>
        </p:nvSpPr>
        <p:spPr>
          <a:xfrm>
            <a:off x="12467187" y="5012107"/>
            <a:ext cx="4025555" cy="3539430"/>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a:t>
            </a:r>
            <a:r>
              <a:rPr lang="en-GB" sz="3200" dirty="0" err="1">
                <a:solidFill>
                  <a:schemeClr val="accent1"/>
                </a:solidFill>
                <a:latin typeface="Aharoni" panose="02010803020104030203" pitchFamily="2" charset="-79"/>
                <a:cs typeface="Aharoni" panose="02010803020104030203" pitchFamily="2" charset="-79"/>
              </a:rPr>
              <a:t>deconv_rsquared</a:t>
            </a:r>
            <a:r>
              <a:rPr lang="en-GB" sz="3200" dirty="0">
                <a:solidFill>
                  <a:schemeClr val="accent1"/>
                </a:solidFill>
                <a:latin typeface="Aharoni" panose="02010803020104030203" pitchFamily="2" charset="-79"/>
                <a:cs typeface="Aharoni" panose="02010803020104030203" pitchFamily="2" charset="-79"/>
              </a:rPr>
              <a:t>” shows the goodness of fit of the </a:t>
            </a:r>
            <a:r>
              <a:rPr lang="en-GB" sz="3200" dirty="0" err="1">
                <a:solidFill>
                  <a:schemeClr val="accent1"/>
                </a:solidFill>
                <a:latin typeface="Aharoni" panose="02010803020104030203" pitchFamily="2" charset="-79"/>
                <a:cs typeface="Aharoni" panose="02010803020104030203" pitchFamily="2" charset="-79"/>
              </a:rPr>
              <a:t>nnls</a:t>
            </a:r>
            <a:r>
              <a:rPr lang="en-GB" sz="3200" dirty="0">
                <a:solidFill>
                  <a:schemeClr val="accent1"/>
                </a:solidFill>
                <a:latin typeface="Aharoni" panose="02010803020104030203" pitchFamily="2" charset="-79"/>
                <a:cs typeface="Aharoni" panose="02010803020104030203" pitchFamily="2" charset="-79"/>
              </a:rPr>
              <a:t> model to reconstitute the homologue pattern of the sample</a:t>
            </a:r>
          </a:p>
        </p:txBody>
      </p:sp>
      <p:cxnSp>
        <p:nvCxnSpPr>
          <p:cNvPr id="38" name="Connector: Curved 37">
            <a:extLst>
              <a:ext uri="{FF2B5EF4-FFF2-40B4-BE49-F238E27FC236}">
                <a16:creationId xmlns:a16="http://schemas.microsoft.com/office/drawing/2014/main" id="{E1AE4FC8-9C9A-636B-3CDB-0B8AF66C93EF}"/>
              </a:ext>
            </a:extLst>
          </p:cNvPr>
          <p:cNvCxnSpPr>
            <a:cxnSpLocks/>
            <a:stCxn id="51" idx="1"/>
            <a:endCxn id="18" idx="1"/>
          </p:cNvCxnSpPr>
          <p:nvPr/>
        </p:nvCxnSpPr>
        <p:spPr>
          <a:xfrm rot="10800000">
            <a:off x="2749118" y="6684576"/>
            <a:ext cx="610711" cy="2590827"/>
          </a:xfrm>
          <a:prstGeom prst="curvedConnector3">
            <a:avLst>
              <a:gd name="adj1" fmla="val 137432"/>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97040AFD-BDEC-9D0C-6286-01B51B5C26F7}"/>
              </a:ext>
            </a:extLst>
          </p:cNvPr>
          <p:cNvSpPr/>
          <p:nvPr/>
        </p:nvSpPr>
        <p:spPr>
          <a:xfrm>
            <a:off x="2794835" y="6083767"/>
            <a:ext cx="3605965" cy="482933"/>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8860FD5-7F94-1C05-EAB4-73CD76FAC548}"/>
              </a:ext>
            </a:extLst>
          </p:cNvPr>
          <p:cNvSpPr txBox="1"/>
          <p:nvPr/>
        </p:nvSpPr>
        <p:spPr>
          <a:xfrm>
            <a:off x="3359828" y="8983014"/>
            <a:ext cx="10035192" cy="584775"/>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Download the report including the QA/QC results</a:t>
            </a:r>
          </a:p>
        </p:txBody>
      </p:sp>
      <p:sp>
        <p:nvSpPr>
          <p:cNvPr id="54" name="TextBox 53">
            <a:extLst>
              <a:ext uri="{FF2B5EF4-FFF2-40B4-BE49-F238E27FC236}">
                <a16:creationId xmlns:a16="http://schemas.microsoft.com/office/drawing/2014/main" id="{04B83C53-65C2-0F2D-3693-423265DD539A}"/>
              </a:ext>
            </a:extLst>
          </p:cNvPr>
          <p:cNvSpPr txBox="1"/>
          <p:nvPr/>
        </p:nvSpPr>
        <p:spPr>
          <a:xfrm>
            <a:off x="2663160" y="9742946"/>
            <a:ext cx="13670280" cy="584775"/>
          </a:xfrm>
          <a:prstGeom prst="rect">
            <a:avLst/>
          </a:prstGeom>
          <a:noFill/>
        </p:spPr>
        <p:txBody>
          <a:bodyPr wrap="square">
            <a:spAutoFit/>
          </a:bodyPr>
          <a:lstStyle/>
          <a:p>
            <a:pPr marL="457200" indent="-457200" algn="just">
              <a:buFont typeface="Arial" panose="020B0604020202020204" pitchFamily="34" charset="0"/>
              <a:buChar char="•"/>
            </a:pPr>
            <a:r>
              <a:rPr lang="en-GB" sz="3200" u="sng" dirty="0">
                <a:solidFill>
                  <a:schemeClr val="accent1"/>
                </a:solidFill>
                <a:latin typeface="Aharoni" panose="02010803020104030203" pitchFamily="2" charset="-79"/>
                <a:cs typeface="Aharoni" panose="02010803020104030203" pitchFamily="2" charset="-79"/>
              </a:rPr>
              <a:t>MDL: Method limit of detection:</a:t>
            </a:r>
          </a:p>
        </p:txBody>
      </p:sp>
      <p:sp>
        <p:nvSpPr>
          <p:cNvPr id="55" name="TextBox 54">
            <a:extLst>
              <a:ext uri="{FF2B5EF4-FFF2-40B4-BE49-F238E27FC236}">
                <a16:creationId xmlns:a16="http://schemas.microsoft.com/office/drawing/2014/main" id="{113F2EF6-AC63-4ACD-163F-413EF9AC5AEF}"/>
              </a:ext>
            </a:extLst>
          </p:cNvPr>
          <p:cNvSpPr txBox="1"/>
          <p:nvPr/>
        </p:nvSpPr>
        <p:spPr>
          <a:xfrm>
            <a:off x="3485725" y="13103979"/>
            <a:ext cx="12847715" cy="4016484"/>
          </a:xfrm>
          <a:prstGeom prst="rect">
            <a:avLst/>
          </a:prstGeom>
          <a:noFill/>
        </p:spPr>
        <p:txBody>
          <a:bodyPr wrap="square">
            <a:spAutoFit/>
          </a:bodyPr>
          <a:lstStyle/>
          <a:p>
            <a:pPr marL="457200" indent="-457200" algn="just">
              <a:buFontTx/>
              <a:buChar char="-"/>
            </a:pPr>
            <a:r>
              <a:rPr lang="en-GB" sz="3200" dirty="0">
                <a:solidFill>
                  <a:schemeClr val="accent1"/>
                </a:solidFill>
                <a:latin typeface="Aharoni" panose="02010803020104030203" pitchFamily="2" charset="-79"/>
                <a:cs typeface="Aharoni" panose="02010803020104030203" pitchFamily="2" charset="-79"/>
              </a:rPr>
              <a:t>If the signal was NOT blank subtracted (this is selected in the “Quantification inputs” panel, prior to deconvolution): </a:t>
            </a:r>
          </a:p>
          <a:p>
            <a:pPr algn="just"/>
            <a:r>
              <a:rPr lang="en-GB" sz="3200" dirty="0">
                <a:solidFill>
                  <a:schemeClr val="accent1"/>
                </a:solidFill>
                <a:latin typeface="Aharoni" panose="02010803020104030203" pitchFamily="2" charset="-79"/>
                <a:cs typeface="Aharoni" panose="02010803020104030203" pitchFamily="2" charset="-79"/>
              </a:rPr>
              <a:t>MDL = average of blank levels + </a:t>
            </a:r>
            <a:r>
              <a:rPr lang="en-GB" sz="4000" dirty="0">
                <a:solidFill>
                  <a:schemeClr val="accent1"/>
                </a:solidFill>
                <a:latin typeface="Aharoni" panose="02010803020104030203" pitchFamily="2" charset="-79"/>
                <a:cs typeface="Aharoni" panose="02010803020104030203" pitchFamily="2" charset="-79"/>
              </a:rPr>
              <a:t>3 </a:t>
            </a:r>
            <a:r>
              <a:rPr lang="en-GB" sz="3200" dirty="0">
                <a:solidFill>
                  <a:schemeClr val="accent1"/>
                </a:solidFill>
                <a:latin typeface="Aharoni" panose="02010803020104030203" pitchFamily="2" charset="-79"/>
                <a:cs typeface="Aharoni" panose="02010803020104030203" pitchFamily="2" charset="-79"/>
              </a:rPr>
              <a:t>* standard deviation of blanks</a:t>
            </a:r>
          </a:p>
          <a:p>
            <a:pPr algn="just"/>
            <a:endParaRPr lang="en-GB" sz="1500" dirty="0">
              <a:solidFill>
                <a:schemeClr val="accent1"/>
              </a:solidFill>
              <a:latin typeface="Aharoni" panose="02010803020104030203" pitchFamily="2" charset="-79"/>
              <a:cs typeface="Aharoni" panose="02010803020104030203" pitchFamily="2" charset="-79"/>
            </a:endParaRPr>
          </a:p>
          <a:p>
            <a:pPr marL="457200" indent="-457200" algn="just">
              <a:buFontTx/>
              <a:buChar char="-"/>
            </a:pPr>
            <a:r>
              <a:rPr lang="en-GB" sz="3200" dirty="0">
                <a:solidFill>
                  <a:schemeClr val="accent1"/>
                </a:solidFill>
                <a:latin typeface="Aharoni" panose="02010803020104030203" pitchFamily="2" charset="-79"/>
                <a:cs typeface="Aharoni" panose="02010803020104030203" pitchFamily="2" charset="-79"/>
              </a:rPr>
              <a:t>If the signal was blank subtracted (this is selected in the “Quantification inputs” panel, prior to deconvolution): </a:t>
            </a:r>
          </a:p>
          <a:p>
            <a:pPr algn="just"/>
            <a:r>
              <a:rPr lang="en-GB" sz="3200" dirty="0">
                <a:solidFill>
                  <a:schemeClr val="accent1"/>
                </a:solidFill>
                <a:latin typeface="Aharoni" panose="02010803020104030203" pitchFamily="2" charset="-79"/>
                <a:cs typeface="Aharoni" panose="02010803020104030203" pitchFamily="2" charset="-79"/>
              </a:rPr>
              <a:t>MDL= </a:t>
            </a:r>
            <a:r>
              <a:rPr lang="en-GB" sz="4000" dirty="0">
                <a:solidFill>
                  <a:schemeClr val="accent1"/>
                </a:solidFill>
                <a:latin typeface="Aharoni" panose="02010803020104030203" pitchFamily="2" charset="-79"/>
                <a:cs typeface="Aharoni" panose="02010803020104030203" pitchFamily="2" charset="-79"/>
              </a:rPr>
              <a:t>3</a:t>
            </a:r>
            <a:r>
              <a:rPr lang="en-GB" sz="3200" dirty="0">
                <a:solidFill>
                  <a:schemeClr val="accent1"/>
                </a:solidFill>
                <a:latin typeface="Aharoni" panose="02010803020104030203" pitchFamily="2" charset="-79"/>
                <a:cs typeface="Aharoni" panose="02010803020104030203" pitchFamily="2" charset="-79"/>
              </a:rPr>
              <a:t> * standard deviation of blank samples</a:t>
            </a:r>
          </a:p>
          <a:p>
            <a:pPr marL="457200" indent="-457200" algn="just">
              <a:buFontTx/>
              <a:buChar char="-"/>
            </a:pPr>
            <a:endParaRPr lang="en-GB" sz="3200" dirty="0">
              <a:solidFill>
                <a:schemeClr val="accent1"/>
              </a:solidFill>
              <a:latin typeface="Aharoni" panose="02010803020104030203" pitchFamily="2" charset="-79"/>
              <a:cs typeface="Aharoni" panose="02010803020104030203" pitchFamily="2" charset="-79"/>
            </a:endParaRPr>
          </a:p>
        </p:txBody>
      </p:sp>
      <p:sp>
        <p:nvSpPr>
          <p:cNvPr id="56" name="TextBox 55">
            <a:extLst>
              <a:ext uri="{FF2B5EF4-FFF2-40B4-BE49-F238E27FC236}">
                <a16:creationId xmlns:a16="http://schemas.microsoft.com/office/drawing/2014/main" id="{0B84E378-B1D4-EAD6-B6E5-2A7CFDF372C7}"/>
              </a:ext>
            </a:extLst>
          </p:cNvPr>
          <p:cNvSpPr txBox="1"/>
          <p:nvPr/>
        </p:nvSpPr>
        <p:spPr>
          <a:xfrm>
            <a:off x="2758440" y="17373486"/>
            <a:ext cx="13670280" cy="6971139"/>
          </a:xfrm>
          <a:prstGeom prst="rect">
            <a:avLst/>
          </a:prstGeom>
          <a:noFill/>
        </p:spPr>
        <p:txBody>
          <a:bodyPr wrap="square">
            <a:spAutoFit/>
          </a:bodyPr>
          <a:lstStyle/>
          <a:p>
            <a:pPr algn="just"/>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can calculate the recovery by using the signal of the internal standard. Therefore, the internal standard that is used for calculating the recovery needs to be named as “IS” in the “Molecule List” of the </a:t>
            </a:r>
            <a:r>
              <a:rPr lang="en-GB" sz="3200" dirty="0" err="1">
                <a:solidFill>
                  <a:schemeClr val="accent1"/>
                </a:solidFill>
                <a:latin typeface="Aharoni" panose="02010803020104030203" pitchFamily="2" charset="-79"/>
                <a:cs typeface="Aharoni" panose="02010803020104030203" pitchFamily="2" charset="-79"/>
              </a:rPr>
              <a:t>Skylilne</a:t>
            </a:r>
            <a:r>
              <a:rPr lang="en-GB" sz="3200" dirty="0">
                <a:solidFill>
                  <a:schemeClr val="accent1"/>
                </a:solidFill>
                <a:latin typeface="Aharoni" panose="02010803020104030203" pitchFamily="2" charset="-79"/>
                <a:cs typeface="Aharoni" panose="02010803020104030203" pitchFamily="2" charset="-79"/>
              </a:rPr>
              <a:t> report.</a:t>
            </a:r>
          </a:p>
          <a:p>
            <a:pPr algn="just"/>
            <a:endParaRPr lang="en-GB" sz="1200" dirty="0">
              <a:solidFill>
                <a:schemeClr val="accent1"/>
              </a:solidFill>
              <a:latin typeface="Aharoni" panose="02010803020104030203" pitchFamily="2" charset="-79"/>
              <a:cs typeface="Aharoni" panose="02010803020104030203" pitchFamily="2" charset="-79"/>
            </a:endParaRPr>
          </a:p>
          <a:p>
            <a:pPr algn="just"/>
            <a:r>
              <a:rPr lang="en-GB" sz="3200" dirty="0">
                <a:solidFill>
                  <a:schemeClr val="accent1"/>
                </a:solidFill>
                <a:latin typeface="Aharoni" panose="02010803020104030203" pitchFamily="2" charset="-79"/>
                <a:cs typeface="Aharoni" panose="02010803020104030203" pitchFamily="2" charset="-79"/>
              </a:rPr>
              <a:t>This feature is designed for a data set that contains a refence standard with the same internal concentration as the samples. This standard will be assigned as “Quality Control” for the “Sample Type” in Skyline. </a:t>
            </a:r>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expresses the recovery as the ratio between the sample and the "Quality Control". </a:t>
            </a:r>
            <a:endParaRPr lang="en-GB" sz="1100" dirty="0">
              <a:solidFill>
                <a:schemeClr val="accent1"/>
              </a:solidFill>
              <a:latin typeface="Aharoni" panose="02010803020104030203" pitchFamily="2" charset="-79"/>
              <a:cs typeface="Aharoni" panose="02010803020104030203" pitchFamily="2" charset="-79"/>
            </a:endParaRPr>
          </a:p>
          <a:p>
            <a:pPr algn="just"/>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considers the signal of the “Quality Control” as a </a:t>
            </a:r>
            <a:r>
              <a:rPr lang="en-GB" sz="4000" dirty="0">
                <a:solidFill>
                  <a:schemeClr val="accent1"/>
                </a:solidFill>
                <a:latin typeface="Aharoni" panose="02010803020104030203" pitchFamily="2" charset="-79"/>
                <a:cs typeface="Aharoni" panose="02010803020104030203" pitchFamily="2" charset="-79"/>
              </a:rPr>
              <a:t>100%</a:t>
            </a:r>
            <a:r>
              <a:rPr lang="en-GB" sz="3200" dirty="0">
                <a:solidFill>
                  <a:schemeClr val="accent1"/>
                </a:solidFill>
                <a:latin typeface="Aharoni" panose="02010803020104030203" pitchFamily="2" charset="-79"/>
                <a:cs typeface="Aharoni" panose="02010803020104030203" pitchFamily="2" charset="-79"/>
              </a:rPr>
              <a:t> recovery and calculates the ones in the sample accordingly. If the Skyline report contains more than one “Quality Control” </a:t>
            </a:r>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will consider the average of their signals for the recovery calculation. </a:t>
            </a:r>
          </a:p>
        </p:txBody>
      </p:sp>
      <p:sp>
        <p:nvSpPr>
          <p:cNvPr id="57" name="TextBox 56">
            <a:extLst>
              <a:ext uri="{FF2B5EF4-FFF2-40B4-BE49-F238E27FC236}">
                <a16:creationId xmlns:a16="http://schemas.microsoft.com/office/drawing/2014/main" id="{4BF4C1B5-75A0-0253-F961-A593E06C0504}"/>
              </a:ext>
            </a:extLst>
          </p:cNvPr>
          <p:cNvSpPr txBox="1"/>
          <p:nvPr/>
        </p:nvSpPr>
        <p:spPr>
          <a:xfrm>
            <a:off x="2815560" y="16821926"/>
            <a:ext cx="13670280" cy="584775"/>
          </a:xfrm>
          <a:prstGeom prst="rect">
            <a:avLst/>
          </a:prstGeom>
          <a:noFill/>
        </p:spPr>
        <p:txBody>
          <a:bodyPr wrap="square">
            <a:spAutoFit/>
          </a:bodyPr>
          <a:lstStyle/>
          <a:p>
            <a:pPr marL="457200" indent="-457200" algn="just">
              <a:buFont typeface="Arial" panose="020B0604020202020204" pitchFamily="34" charset="0"/>
              <a:buChar char="•"/>
            </a:pPr>
            <a:r>
              <a:rPr lang="en-GB" sz="3200" u="sng" dirty="0">
                <a:solidFill>
                  <a:schemeClr val="accent1"/>
                </a:solidFill>
                <a:latin typeface="Aharoni" panose="02010803020104030203" pitchFamily="2" charset="-79"/>
                <a:cs typeface="Aharoni" panose="02010803020104030203" pitchFamily="2" charset="-79"/>
              </a:rPr>
              <a:t>Recovery:</a:t>
            </a:r>
          </a:p>
        </p:txBody>
      </p:sp>
      <p:sp>
        <p:nvSpPr>
          <p:cNvPr id="64" name="TextBox 63">
            <a:extLst>
              <a:ext uri="{FF2B5EF4-FFF2-40B4-BE49-F238E27FC236}">
                <a16:creationId xmlns:a16="http://schemas.microsoft.com/office/drawing/2014/main" id="{62484A03-FD35-4595-FA34-24206EE0C490}"/>
              </a:ext>
            </a:extLst>
          </p:cNvPr>
          <p:cNvSpPr txBox="1"/>
          <p:nvPr/>
        </p:nvSpPr>
        <p:spPr>
          <a:xfrm>
            <a:off x="4150861" y="24373693"/>
            <a:ext cx="12015063" cy="1569660"/>
          </a:xfrm>
          <a:prstGeom prst="rect">
            <a:avLst/>
          </a:prstGeom>
          <a:noFill/>
        </p:spPr>
        <p:txBody>
          <a:bodyPr wrap="square">
            <a:spAutoFit/>
          </a:bodyPr>
          <a:lstStyle/>
          <a:p>
            <a:pPr algn="just"/>
            <a:r>
              <a:rPr lang="en-GB" sz="3200" dirty="0">
                <a:solidFill>
                  <a:schemeClr val="accent1"/>
                </a:solidFill>
                <a:latin typeface="Aharoni" panose="02010803020104030203" pitchFamily="2" charset="-79"/>
                <a:cs typeface="Aharoni" panose="02010803020104030203" pitchFamily="2" charset="-79"/>
              </a:rPr>
              <a:t>Note: If the in “Quantification inputs” panel “Correct with RS area” is selected as “YES” the signal of the internal standard used for recovery calculation will also be corrected.</a:t>
            </a:r>
          </a:p>
        </p:txBody>
      </p:sp>
      <p:pic>
        <p:nvPicPr>
          <p:cNvPr id="65" name="Graphic 64" descr="Warning with solid fill">
            <a:extLst>
              <a:ext uri="{FF2B5EF4-FFF2-40B4-BE49-F238E27FC236}">
                <a16:creationId xmlns:a16="http://schemas.microsoft.com/office/drawing/2014/main" id="{679E6BC7-4CA9-62E6-A16F-A7B799CB83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9428" y="24520146"/>
            <a:ext cx="1078322" cy="1078322"/>
          </a:xfrm>
          <a:prstGeom prst="rect">
            <a:avLst/>
          </a:prstGeom>
        </p:spPr>
      </p:pic>
    </p:spTree>
    <p:extLst>
      <p:ext uri="{BB962C8B-B14F-4D97-AF65-F5344CB8AC3E}">
        <p14:creationId xmlns:p14="http://schemas.microsoft.com/office/powerpoint/2010/main" val="3986584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E9E3A-B940-2DF7-0050-794D41B24AB0}"/>
            </a:ext>
          </a:extLst>
        </p:cNvPr>
        <p:cNvGrpSpPr/>
        <p:nvPr/>
      </p:nvGrpSpPr>
      <p:grpSpPr>
        <a:xfrm>
          <a:off x="0" y="0"/>
          <a:ext cx="0" cy="0"/>
          <a:chOff x="0" y="0"/>
          <a:chExt cx="0" cy="0"/>
        </a:xfrm>
      </p:grpSpPr>
      <p:sp>
        <p:nvSpPr>
          <p:cNvPr id="19" name="Oval 18">
            <a:extLst>
              <a:ext uri="{FF2B5EF4-FFF2-40B4-BE49-F238E27FC236}">
                <a16:creationId xmlns:a16="http://schemas.microsoft.com/office/drawing/2014/main" id="{F97BDAE9-3D83-1DAC-C595-8985CC143806}"/>
              </a:ext>
            </a:extLst>
          </p:cNvPr>
          <p:cNvSpPr/>
          <p:nvPr/>
        </p:nvSpPr>
        <p:spPr>
          <a:xfrm>
            <a:off x="-937260" y="-9128760"/>
            <a:ext cx="21076920" cy="18257520"/>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A5B152-C659-C1B5-5B5E-7B6B17A597D4}"/>
              </a:ext>
            </a:extLst>
          </p:cNvPr>
          <p:cNvSpPr/>
          <p:nvPr/>
        </p:nvSpPr>
        <p:spPr>
          <a:xfrm>
            <a:off x="-1535430" y="-8610601"/>
            <a:ext cx="22273260" cy="19446239"/>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669084D-8A91-211C-1CEB-210D4C0AEC56}"/>
              </a:ext>
            </a:extLst>
          </p:cNvPr>
          <p:cNvSpPr/>
          <p:nvPr/>
        </p:nvSpPr>
        <p:spPr>
          <a:xfrm>
            <a:off x="-1535430" y="22233671"/>
            <a:ext cx="22273260" cy="19446239"/>
          </a:xfrm>
          <a:prstGeom prst="ellipse">
            <a:avLst/>
          </a:prstGeom>
          <a:noFill/>
          <a:ln w="19050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AD34A44-789A-048B-E43C-4C14F4E794EB}"/>
              </a:ext>
            </a:extLst>
          </p:cNvPr>
          <p:cNvSpPr/>
          <p:nvPr/>
        </p:nvSpPr>
        <p:spPr>
          <a:xfrm>
            <a:off x="875099" y="5359707"/>
            <a:ext cx="17452201" cy="19477685"/>
          </a:xfrm>
          <a:prstGeom prst="roundRect">
            <a:avLst>
              <a:gd name="adj" fmla="val 677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12A231C-E0CC-034E-BB59-84343BD850F6}"/>
              </a:ext>
            </a:extLst>
          </p:cNvPr>
          <p:cNvSpPr txBox="1"/>
          <p:nvPr/>
        </p:nvSpPr>
        <p:spPr>
          <a:xfrm>
            <a:off x="1976590" y="2045716"/>
            <a:ext cx="13645661" cy="2554545"/>
          </a:xfrm>
          <a:prstGeom prst="rect">
            <a:avLst/>
          </a:prstGeom>
          <a:noFill/>
        </p:spPr>
        <p:txBody>
          <a:bodyPr wrap="square" rtlCol="0">
            <a:spAutoFit/>
          </a:bodyPr>
          <a:lstStyle/>
          <a:p>
            <a:pPr algn="ctr"/>
            <a:r>
              <a:rPr lang="en-US" sz="16000" b="1" dirty="0" err="1">
                <a:solidFill>
                  <a:schemeClr val="bg1"/>
                </a:solidFill>
                <a:latin typeface="Arial Black" panose="020B0A04020102020204" pitchFamily="34" charset="0"/>
              </a:rPr>
              <a:t>CPxplorer</a:t>
            </a:r>
            <a:endParaRPr lang="en-US" sz="16000" b="1" dirty="0">
              <a:solidFill>
                <a:schemeClr val="bg1"/>
              </a:solidFill>
              <a:latin typeface="Arial Black" panose="020B0A04020102020204" pitchFamily="34" charset="0"/>
            </a:endParaRPr>
          </a:p>
        </p:txBody>
      </p:sp>
      <p:pic>
        <p:nvPicPr>
          <p:cNvPr id="4" name="Picture 3" descr="A qr code on a white background&#10;&#10;Description automatically generated">
            <a:extLst>
              <a:ext uri="{FF2B5EF4-FFF2-40B4-BE49-F238E27FC236}">
                <a16:creationId xmlns:a16="http://schemas.microsoft.com/office/drawing/2014/main" id="{DDA708E1-07A1-9EC8-2279-311F20564536}"/>
              </a:ext>
            </a:extLst>
          </p:cNvPr>
          <p:cNvPicPr>
            <a:picLocks noChangeAspect="1"/>
          </p:cNvPicPr>
          <p:nvPr/>
        </p:nvPicPr>
        <p:blipFill>
          <a:blip r:embed="rId2">
            <a:extLst>
              <a:ext uri="{28A0092B-C50C-407E-A947-70E740481C1C}">
                <a14:useLocalDpi xmlns:a14="http://schemas.microsoft.com/office/drawing/2010/main" val="0"/>
              </a:ext>
            </a:extLst>
          </a:blip>
          <a:srcRect l="9761" t="10952" r="10329" b="11390"/>
          <a:stretch/>
        </p:blipFill>
        <p:spPr>
          <a:xfrm>
            <a:off x="14693046" y="2883318"/>
            <a:ext cx="1126486" cy="1094732"/>
          </a:xfrm>
          <a:prstGeom prst="rect">
            <a:avLst/>
          </a:prstGeom>
        </p:spPr>
      </p:pic>
      <p:sp>
        <p:nvSpPr>
          <p:cNvPr id="6" name="TextBox 5">
            <a:extLst>
              <a:ext uri="{FF2B5EF4-FFF2-40B4-BE49-F238E27FC236}">
                <a16:creationId xmlns:a16="http://schemas.microsoft.com/office/drawing/2014/main" id="{C50BFCAE-006E-9D93-A358-DD7F1A6FFE8C}"/>
              </a:ext>
            </a:extLst>
          </p:cNvPr>
          <p:cNvSpPr txBox="1"/>
          <p:nvPr/>
        </p:nvSpPr>
        <p:spPr>
          <a:xfrm>
            <a:off x="8445854" y="4118126"/>
            <a:ext cx="12088368" cy="553998"/>
          </a:xfrm>
          <a:prstGeom prst="rect">
            <a:avLst/>
          </a:prstGeom>
          <a:noFill/>
        </p:spPr>
        <p:txBody>
          <a:bodyPr wrap="square">
            <a:spAutoFit/>
          </a:bodyPr>
          <a:lstStyle/>
          <a:p>
            <a:r>
              <a:rPr lang="en-US" sz="3000" dirty="0">
                <a:solidFill>
                  <a:schemeClr val="bg1"/>
                </a:solidFill>
                <a:latin typeface="Aharoni" panose="02010803020104030203" pitchFamily="2" charset="-79"/>
                <a:cs typeface="Aharoni" panose="02010803020104030203" pitchFamily="2" charset="-79"/>
              </a:rPr>
              <a:t>https://github.com/WBS-TW/CPxplorer</a:t>
            </a:r>
          </a:p>
        </p:txBody>
      </p:sp>
      <p:sp>
        <p:nvSpPr>
          <p:cNvPr id="7" name="TextBox 6">
            <a:extLst>
              <a:ext uri="{FF2B5EF4-FFF2-40B4-BE49-F238E27FC236}">
                <a16:creationId xmlns:a16="http://schemas.microsoft.com/office/drawing/2014/main" id="{CC14392A-116D-154B-A7ED-E1F86C8E1921}"/>
              </a:ext>
            </a:extLst>
          </p:cNvPr>
          <p:cNvSpPr txBox="1"/>
          <p:nvPr/>
        </p:nvSpPr>
        <p:spPr>
          <a:xfrm>
            <a:off x="1459537" y="5825090"/>
            <a:ext cx="4672817" cy="861774"/>
          </a:xfrm>
          <a:prstGeom prst="rect">
            <a:avLst/>
          </a:prstGeom>
          <a:noFill/>
        </p:spPr>
        <p:txBody>
          <a:bodyPr wrap="square" rtlCol="0">
            <a:spAutoFit/>
          </a:bodyPr>
          <a:lstStyle/>
          <a:p>
            <a:pPr algn="ctr"/>
            <a:r>
              <a:rPr lang="en-US" sz="5000" b="1" dirty="0">
                <a:solidFill>
                  <a:schemeClr val="tx2">
                    <a:lumMod val="50000"/>
                    <a:lumOff val="50000"/>
                  </a:schemeClr>
                </a:solidFill>
                <a:latin typeface="Arial Black" panose="020B0A04020102020204" pitchFamily="34" charset="0"/>
              </a:rPr>
              <a:t>OVERVIEW</a:t>
            </a:r>
          </a:p>
        </p:txBody>
      </p:sp>
      <p:pic>
        <p:nvPicPr>
          <p:cNvPr id="3" name="Picture 2">
            <a:extLst>
              <a:ext uri="{FF2B5EF4-FFF2-40B4-BE49-F238E27FC236}">
                <a16:creationId xmlns:a16="http://schemas.microsoft.com/office/drawing/2014/main" id="{83B584E0-2BD6-56A7-892D-03333BA4FE2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739" y="6788166"/>
            <a:ext cx="16976920" cy="16776199"/>
          </a:xfrm>
          <a:prstGeom prst="rect">
            <a:avLst/>
          </a:prstGeom>
          <a:noFill/>
        </p:spPr>
      </p:pic>
      <p:pic>
        <p:nvPicPr>
          <p:cNvPr id="9" name="Picture 8">
            <a:extLst>
              <a:ext uri="{FF2B5EF4-FFF2-40B4-BE49-F238E27FC236}">
                <a16:creationId xmlns:a16="http://schemas.microsoft.com/office/drawing/2014/main" id="{9BFDD394-6DC4-3A45-B2F5-76A089C9B69B}"/>
              </a:ext>
            </a:extLst>
          </p:cNvPr>
          <p:cNvPicPr>
            <a:picLocks noChangeAspect="1"/>
          </p:cNvPicPr>
          <p:nvPr/>
        </p:nvPicPr>
        <p:blipFill>
          <a:blip r:embed="rId4"/>
          <a:stretch>
            <a:fillRect/>
          </a:stretch>
        </p:blipFill>
        <p:spPr>
          <a:xfrm>
            <a:off x="5914886" y="5610662"/>
            <a:ext cx="1033107" cy="1125479"/>
          </a:xfrm>
          <a:prstGeom prst="rect">
            <a:avLst/>
          </a:prstGeom>
        </p:spPr>
      </p:pic>
      <p:sp>
        <p:nvSpPr>
          <p:cNvPr id="10" name="TextBox 9">
            <a:extLst>
              <a:ext uri="{FF2B5EF4-FFF2-40B4-BE49-F238E27FC236}">
                <a16:creationId xmlns:a16="http://schemas.microsoft.com/office/drawing/2014/main" id="{6A377840-BF7A-74D1-BBF7-A0A72FE12F31}"/>
              </a:ext>
            </a:extLst>
          </p:cNvPr>
          <p:cNvSpPr txBox="1"/>
          <p:nvPr/>
        </p:nvSpPr>
        <p:spPr>
          <a:xfrm>
            <a:off x="9438213" y="25484080"/>
            <a:ext cx="7583873" cy="1077218"/>
          </a:xfrm>
          <a:prstGeom prst="rect">
            <a:avLst/>
          </a:prstGeom>
          <a:noFill/>
        </p:spPr>
        <p:txBody>
          <a:bodyPr wrap="square">
            <a:spAutoFit/>
          </a:bodyPr>
          <a:lstStyle/>
          <a:p>
            <a:pPr algn="just"/>
            <a:r>
              <a:rPr lang="en-GB" sz="3200" dirty="0">
                <a:solidFill>
                  <a:schemeClr val="tx2">
                    <a:lumMod val="75000"/>
                    <a:lumOff val="25000"/>
                  </a:schemeClr>
                </a:solidFill>
                <a:latin typeface="Aharoni" panose="02010803020104030203" pitchFamily="2" charset="-79"/>
                <a:cs typeface="Aharoni" panose="02010803020104030203" pitchFamily="2" charset="-79"/>
                <a:hlinkClick r:id="rId5"/>
              </a:rPr>
              <a:t>idoia.beloqui.ezquer@liu.se</a:t>
            </a:r>
            <a:endParaRPr lang="en-GB" sz="3200" dirty="0">
              <a:solidFill>
                <a:schemeClr val="tx2">
                  <a:lumMod val="75000"/>
                  <a:lumOff val="25000"/>
                </a:schemeClr>
              </a:solidFill>
              <a:latin typeface="Aharoni" panose="02010803020104030203" pitchFamily="2" charset="-79"/>
              <a:cs typeface="Aharoni" panose="02010803020104030203" pitchFamily="2" charset="-79"/>
            </a:endParaRPr>
          </a:p>
          <a:p>
            <a:pPr algn="just"/>
            <a:r>
              <a:rPr lang="en-GB" sz="3200" dirty="0">
                <a:solidFill>
                  <a:schemeClr val="tx2">
                    <a:lumMod val="75000"/>
                    <a:lumOff val="25000"/>
                  </a:schemeClr>
                </a:solidFill>
                <a:latin typeface="Aharoni" panose="02010803020104030203" pitchFamily="2" charset="-79"/>
                <a:cs typeface="Aharoni" panose="02010803020104030203" pitchFamily="2" charset="-79"/>
                <a:hlinkClick r:id="rId6"/>
              </a:rPr>
              <a:t>thanh.wang@liu.se</a:t>
            </a:r>
            <a:endParaRPr lang="en-GB" sz="3200" dirty="0">
              <a:solidFill>
                <a:schemeClr val="tx2">
                  <a:lumMod val="75000"/>
                  <a:lumOff val="25000"/>
                </a:schemeClr>
              </a:solidFill>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B4509290-D4D8-870D-66AA-0A11D5DCC22C}"/>
              </a:ext>
            </a:extLst>
          </p:cNvPr>
          <p:cNvSpPr txBox="1"/>
          <p:nvPr/>
        </p:nvSpPr>
        <p:spPr>
          <a:xfrm>
            <a:off x="6217735" y="25523821"/>
            <a:ext cx="4456237" cy="1077218"/>
          </a:xfrm>
          <a:prstGeom prst="rect">
            <a:avLst/>
          </a:prstGeom>
          <a:noFill/>
        </p:spPr>
        <p:txBody>
          <a:bodyPr wrap="square">
            <a:spAutoFit/>
          </a:bodyPr>
          <a:lstStyle/>
          <a:p>
            <a:pPr algn="just"/>
            <a:r>
              <a:rPr lang="en-GB" sz="3200" dirty="0">
                <a:solidFill>
                  <a:schemeClr val="tx2">
                    <a:lumMod val="75000"/>
                    <a:lumOff val="25000"/>
                  </a:schemeClr>
                </a:solidFill>
                <a:latin typeface="Aharoni" panose="02010803020104030203" pitchFamily="2" charset="-79"/>
                <a:cs typeface="Aharoni" panose="02010803020104030203" pitchFamily="2" charset="-79"/>
              </a:rPr>
              <a:t>CONTACT INFORMATION:</a:t>
            </a:r>
          </a:p>
        </p:txBody>
      </p:sp>
      <p:pic>
        <p:nvPicPr>
          <p:cNvPr id="12" name="Picture 11">
            <a:extLst>
              <a:ext uri="{FF2B5EF4-FFF2-40B4-BE49-F238E27FC236}">
                <a16:creationId xmlns:a16="http://schemas.microsoft.com/office/drawing/2014/main" id="{9CD2CB42-F8D3-8D05-4A28-0B4821CBBF1E}"/>
              </a:ext>
            </a:extLst>
          </p:cNvPr>
          <p:cNvPicPr>
            <a:picLocks noChangeAspect="1"/>
          </p:cNvPicPr>
          <p:nvPr/>
        </p:nvPicPr>
        <p:blipFill>
          <a:blip r:embed="rId4"/>
          <a:stretch>
            <a:fillRect/>
          </a:stretch>
        </p:blipFill>
        <p:spPr>
          <a:xfrm>
            <a:off x="4799728" y="25317833"/>
            <a:ext cx="1400747" cy="1525990"/>
          </a:xfrm>
          <a:prstGeom prst="rect">
            <a:avLst/>
          </a:prstGeom>
        </p:spPr>
      </p:pic>
    </p:spTree>
    <p:extLst>
      <p:ext uri="{BB962C8B-B14F-4D97-AF65-F5344CB8AC3E}">
        <p14:creationId xmlns:p14="http://schemas.microsoft.com/office/powerpoint/2010/main" val="2041506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0EF2-2227-815C-D86E-43C001FD44D6}"/>
            </a:ext>
          </a:extLst>
        </p:cNvPr>
        <p:cNvGrpSpPr/>
        <p:nvPr/>
      </p:nvGrpSpPr>
      <p:grpSpPr>
        <a:xfrm>
          <a:off x="0" y="0"/>
          <a:ext cx="0" cy="0"/>
          <a:chOff x="0" y="0"/>
          <a:chExt cx="0" cy="0"/>
        </a:xfrm>
      </p:grpSpPr>
      <p:pic>
        <p:nvPicPr>
          <p:cNvPr id="13" name="Picture 2" descr="Photo of Thanh Wang">
            <a:extLst>
              <a:ext uri="{FF2B5EF4-FFF2-40B4-BE49-F238E27FC236}">
                <a16:creationId xmlns:a16="http://schemas.microsoft.com/office/drawing/2014/main" id="{A5896B9B-E9AB-06C7-B8D3-FA72DC085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8576" y="21750847"/>
            <a:ext cx="2657097" cy="27883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otografía de Idoia Beloqui Ezquer">
            <a:extLst>
              <a:ext uri="{FF2B5EF4-FFF2-40B4-BE49-F238E27FC236}">
                <a16:creationId xmlns:a16="http://schemas.microsoft.com/office/drawing/2014/main" id="{0BF44C61-9E2A-E5F3-3EBA-8A33B17D0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769" y="21910749"/>
            <a:ext cx="2512450" cy="262840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8F03D615-5612-F563-7FF3-BDA465B638A2}"/>
              </a:ext>
            </a:extLst>
          </p:cNvPr>
          <p:cNvSpPr/>
          <p:nvPr/>
        </p:nvSpPr>
        <p:spPr>
          <a:xfrm>
            <a:off x="-937260" y="-11140440"/>
            <a:ext cx="21076920" cy="18257520"/>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3A922E-6E8D-7DC0-075B-6DB5B89766BB}"/>
              </a:ext>
            </a:extLst>
          </p:cNvPr>
          <p:cNvSpPr/>
          <p:nvPr/>
        </p:nvSpPr>
        <p:spPr>
          <a:xfrm>
            <a:off x="-1535430" y="-10622281"/>
            <a:ext cx="22273260" cy="19446239"/>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E13C82F-0162-F791-680B-E1878A3956A5}"/>
              </a:ext>
            </a:extLst>
          </p:cNvPr>
          <p:cNvSpPr/>
          <p:nvPr/>
        </p:nvSpPr>
        <p:spPr>
          <a:xfrm>
            <a:off x="-1535430" y="20221991"/>
            <a:ext cx="22273260" cy="19446239"/>
          </a:xfrm>
          <a:prstGeom prst="ellipse">
            <a:avLst/>
          </a:prstGeom>
          <a:noFill/>
          <a:ln w="19050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FFBE0A4-A24E-6964-AA28-DE4D0CE73D68}"/>
              </a:ext>
            </a:extLst>
          </p:cNvPr>
          <p:cNvSpPr/>
          <p:nvPr/>
        </p:nvSpPr>
        <p:spPr>
          <a:xfrm>
            <a:off x="3384601" y="8167816"/>
            <a:ext cx="12168260" cy="12284457"/>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5D4D39-B673-1CF0-285B-EA27C129A51B}"/>
              </a:ext>
            </a:extLst>
          </p:cNvPr>
          <p:cNvPicPr>
            <a:picLocks noChangeAspect="1"/>
          </p:cNvPicPr>
          <p:nvPr/>
        </p:nvPicPr>
        <p:blipFill>
          <a:blip r:embed="rId4">
            <a:biLevel thresh="25000"/>
          </a:blip>
          <a:srcRect t="50000"/>
          <a:stretch/>
        </p:blipFill>
        <p:spPr>
          <a:xfrm>
            <a:off x="3580870" y="14369031"/>
            <a:ext cx="11817626" cy="5964975"/>
          </a:xfrm>
          <a:prstGeom prst="rect">
            <a:avLst/>
          </a:prstGeom>
        </p:spPr>
      </p:pic>
      <p:sp>
        <p:nvSpPr>
          <p:cNvPr id="5" name="Oval 4">
            <a:extLst>
              <a:ext uri="{FF2B5EF4-FFF2-40B4-BE49-F238E27FC236}">
                <a16:creationId xmlns:a16="http://schemas.microsoft.com/office/drawing/2014/main" id="{51F84E3D-D56A-BE7A-FF58-C8EACE5362F3}"/>
              </a:ext>
            </a:extLst>
          </p:cNvPr>
          <p:cNvSpPr/>
          <p:nvPr/>
        </p:nvSpPr>
        <p:spPr>
          <a:xfrm>
            <a:off x="3612963" y="8402249"/>
            <a:ext cx="11765280" cy="11697030"/>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E33966-C5B5-26AF-4F10-FCEDAD3103D2}"/>
              </a:ext>
            </a:extLst>
          </p:cNvPr>
          <p:cNvSpPr txBox="1"/>
          <p:nvPr/>
        </p:nvSpPr>
        <p:spPr>
          <a:xfrm>
            <a:off x="2609324" y="11947072"/>
            <a:ext cx="13645661" cy="2554545"/>
          </a:xfrm>
          <a:prstGeom prst="rect">
            <a:avLst/>
          </a:prstGeom>
          <a:noFill/>
        </p:spPr>
        <p:txBody>
          <a:bodyPr wrap="square" rtlCol="0">
            <a:spAutoFit/>
          </a:bodyPr>
          <a:lstStyle/>
          <a:p>
            <a:pPr algn="ctr"/>
            <a:r>
              <a:rPr lang="en-US" sz="16000" b="1" dirty="0" err="1">
                <a:solidFill>
                  <a:schemeClr val="bg1"/>
                </a:solidFill>
                <a:latin typeface="Arial Black" panose="020B0A04020102020204" pitchFamily="34" charset="0"/>
              </a:rPr>
              <a:t>CPxplorer</a:t>
            </a:r>
            <a:endParaRPr lang="en-US" sz="16000" b="1"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EBC776D1-1C04-734B-C19A-19702254450E}"/>
              </a:ext>
            </a:extLst>
          </p:cNvPr>
          <p:cNvSpPr txBox="1"/>
          <p:nvPr/>
        </p:nvSpPr>
        <p:spPr>
          <a:xfrm>
            <a:off x="5607097" y="14624329"/>
            <a:ext cx="7988206" cy="553998"/>
          </a:xfrm>
          <a:prstGeom prst="rect">
            <a:avLst/>
          </a:prstGeom>
          <a:noFill/>
        </p:spPr>
        <p:txBody>
          <a:bodyPr wrap="square">
            <a:spAutoFit/>
          </a:bodyPr>
          <a:lstStyle/>
          <a:p>
            <a:pPr algn="ctr"/>
            <a:r>
              <a:rPr lang="en-US" sz="3000" dirty="0">
                <a:solidFill>
                  <a:schemeClr val="tx2">
                    <a:lumMod val="50000"/>
                    <a:lumOff val="50000"/>
                  </a:schemeClr>
                </a:solidFill>
                <a:latin typeface="Aharoni" panose="02010803020104030203" pitchFamily="2" charset="-79"/>
                <a:cs typeface="Aharoni" panose="02010803020104030203" pitchFamily="2" charset="-79"/>
              </a:rPr>
              <a:t>https://github.com/WBS-TW/CPxplorer</a:t>
            </a:r>
          </a:p>
        </p:txBody>
      </p:sp>
      <p:sp>
        <p:nvSpPr>
          <p:cNvPr id="10" name="TextBox 9">
            <a:extLst>
              <a:ext uri="{FF2B5EF4-FFF2-40B4-BE49-F238E27FC236}">
                <a16:creationId xmlns:a16="http://schemas.microsoft.com/office/drawing/2014/main" id="{42DDF8E9-67C9-5F41-AC8E-575568CD1E64}"/>
              </a:ext>
            </a:extLst>
          </p:cNvPr>
          <p:cNvSpPr txBox="1"/>
          <p:nvPr/>
        </p:nvSpPr>
        <p:spPr>
          <a:xfrm>
            <a:off x="4610029" y="2560295"/>
            <a:ext cx="9982340" cy="2400657"/>
          </a:xfrm>
          <a:prstGeom prst="rect">
            <a:avLst/>
          </a:prstGeom>
          <a:noFill/>
        </p:spPr>
        <p:txBody>
          <a:bodyPr wrap="square">
            <a:spAutoFit/>
          </a:bodyPr>
          <a:lstStyle/>
          <a:p>
            <a:pPr algn="ctr"/>
            <a:r>
              <a:rPr lang="en-GB" sz="6500" dirty="0">
                <a:solidFill>
                  <a:schemeClr val="bg1"/>
                </a:solidFill>
                <a:latin typeface="Aharoni" panose="02010803020104030203" pitchFamily="2" charset="-79"/>
                <a:cs typeface="Aharoni" panose="02010803020104030203" pitchFamily="2" charset="-79"/>
              </a:rPr>
              <a:t>GOOD LUCK WITH THE DATA ANALYSIS</a:t>
            </a:r>
            <a:r>
              <a:rPr lang="en-GB" sz="8500" dirty="0">
                <a:solidFill>
                  <a:schemeClr val="bg1"/>
                </a:solidFill>
                <a:latin typeface="Aharoni" panose="02010803020104030203" pitchFamily="2" charset="-79"/>
                <a:cs typeface="Aharoni" panose="02010803020104030203" pitchFamily="2" charset="-79"/>
              </a:rPr>
              <a:t>!</a:t>
            </a:r>
            <a:endParaRPr lang="en-US" sz="8500" dirty="0">
              <a:solidFill>
                <a:schemeClr val="bg1"/>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B981ED6E-AA5F-1618-925D-3E8E0CB3AF93}"/>
              </a:ext>
            </a:extLst>
          </p:cNvPr>
          <p:cNvSpPr txBox="1">
            <a:spLocks/>
          </p:cNvSpPr>
          <p:nvPr/>
        </p:nvSpPr>
        <p:spPr bwMode="auto">
          <a:xfrm>
            <a:off x="3589255" y="24546524"/>
            <a:ext cx="5015060" cy="49962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63321" tIns="81660" rIns="163321" bIns="81660" numCol="1" anchor="t" anchorCtr="0" compatLnSpc="1">
            <a:prstTxWarp prst="textNoShape">
              <a:avLst/>
            </a:prstTxWarp>
            <a:noAutofit/>
          </a:bodyPr>
          <a:lstStyle>
            <a:lvl1pPr marL="211660" indent="-211660" algn="l" defTabSz="544267" rtl="0" eaLnBrk="1" fontAlgn="base" hangingPunct="1">
              <a:spcBef>
                <a:spcPct val="20000"/>
              </a:spcBef>
              <a:spcAft>
                <a:spcPct val="0"/>
              </a:spcAft>
              <a:buFontTx/>
              <a:buNone/>
              <a:defRPr lang="sv-SE" sz="2399" b="0" i="0" kern="1200">
                <a:solidFill>
                  <a:schemeClr val="tx1"/>
                </a:solidFill>
                <a:latin typeface="Arial" pitchFamily="34" charset="0"/>
                <a:ea typeface="ＭＳ Ｐゴシック" pitchFamily="68" charset="-128"/>
                <a:cs typeface="Arial" pitchFamily="34" charset="0"/>
              </a:defRPr>
            </a:lvl1pPr>
            <a:lvl2pPr marL="884434" indent="-340167" algn="l" defTabSz="544267" rtl="0" eaLnBrk="1" fontAlgn="base" hangingPunct="1">
              <a:spcBef>
                <a:spcPct val="20000"/>
              </a:spcBef>
              <a:spcAft>
                <a:spcPct val="0"/>
              </a:spcAft>
              <a:buFontTx/>
              <a:buNone/>
              <a:defRPr sz="2399" b="0" i="0" kern="1200">
                <a:solidFill>
                  <a:schemeClr val="tx1"/>
                </a:solidFill>
                <a:latin typeface="Sabon LT Std"/>
                <a:ea typeface="ＭＳ Ｐゴシック" pitchFamily="68" charset="-128"/>
                <a:cs typeface="Sabon LT Std" pitchFamily="18" charset="0"/>
              </a:defRPr>
            </a:lvl2pPr>
            <a:lvl3pPr marL="1360668" indent="-272133" algn="l" defTabSz="544267" rtl="0" eaLnBrk="1" fontAlgn="base" hangingPunct="1">
              <a:spcBef>
                <a:spcPct val="20000"/>
              </a:spcBef>
              <a:spcAft>
                <a:spcPct val="0"/>
              </a:spcAft>
              <a:buFontTx/>
              <a:buNone/>
              <a:defRPr sz="2133" b="0" i="0" kern="1200">
                <a:solidFill>
                  <a:schemeClr val="tx1"/>
                </a:solidFill>
                <a:latin typeface="Sabon LT Std"/>
                <a:ea typeface="ＭＳ Ｐゴシック" pitchFamily="68" charset="-128"/>
                <a:cs typeface="Sabon LT Std"/>
              </a:defRPr>
            </a:lvl3pPr>
            <a:lvl4pPr marL="1904935" indent="-272133" algn="l" defTabSz="544267" rtl="0" eaLnBrk="1" fontAlgn="base" hangingPunct="1">
              <a:spcBef>
                <a:spcPct val="20000"/>
              </a:spcBef>
              <a:spcAft>
                <a:spcPct val="0"/>
              </a:spcAft>
              <a:buFontTx/>
              <a:buNone/>
              <a:defRPr sz="1933" b="0" i="0" kern="1200">
                <a:solidFill>
                  <a:schemeClr val="tx1"/>
                </a:solidFill>
                <a:latin typeface="Sabon LT Std"/>
                <a:ea typeface="ＭＳ Ｐゴシック" pitchFamily="68" charset="-128"/>
                <a:cs typeface="Sabon LT Std"/>
              </a:defRPr>
            </a:lvl4pPr>
            <a:lvl5pPr marL="2449202" indent="-272133" algn="l" defTabSz="544267" rtl="0" eaLnBrk="1" fontAlgn="base" hangingPunct="1">
              <a:spcBef>
                <a:spcPct val="20000"/>
              </a:spcBef>
              <a:spcAft>
                <a:spcPct val="0"/>
              </a:spcAft>
              <a:buFontTx/>
              <a:buNone/>
              <a:defRPr sz="1400" b="0" i="0" kern="1200">
                <a:solidFill>
                  <a:schemeClr val="tx1"/>
                </a:solidFill>
                <a:latin typeface="Sabon LT Std"/>
                <a:ea typeface="ＭＳ Ｐゴシック" pitchFamily="68" charset="-128"/>
                <a:cs typeface="Sabon LT Std"/>
              </a:defRPr>
            </a:lvl5pPr>
            <a:lvl6pPr marL="2993469" indent="-272133" algn="l" defTabSz="544267" rtl="0" eaLnBrk="1" latinLnBrk="0" hangingPunct="1">
              <a:spcBef>
                <a:spcPct val="20000"/>
              </a:spcBef>
              <a:buFont typeface="Arial"/>
              <a:buChar char="•"/>
              <a:defRPr sz="2399" kern="1200">
                <a:solidFill>
                  <a:schemeClr val="tx1"/>
                </a:solidFill>
                <a:latin typeface="+mn-lt"/>
                <a:ea typeface="+mn-ea"/>
                <a:cs typeface="+mn-cs"/>
              </a:defRPr>
            </a:lvl6pPr>
            <a:lvl7pPr marL="3537737" indent="-272133" algn="l" defTabSz="544267" rtl="0" eaLnBrk="1" latinLnBrk="0" hangingPunct="1">
              <a:spcBef>
                <a:spcPct val="20000"/>
              </a:spcBef>
              <a:buFont typeface="Arial"/>
              <a:buChar char="•"/>
              <a:defRPr sz="2399" kern="1200">
                <a:solidFill>
                  <a:schemeClr val="tx1"/>
                </a:solidFill>
                <a:latin typeface="+mn-lt"/>
                <a:ea typeface="+mn-ea"/>
                <a:cs typeface="+mn-cs"/>
              </a:defRPr>
            </a:lvl7pPr>
            <a:lvl8pPr marL="4082004" indent="-272133" algn="l" defTabSz="544267" rtl="0" eaLnBrk="1" latinLnBrk="0" hangingPunct="1">
              <a:spcBef>
                <a:spcPct val="20000"/>
              </a:spcBef>
              <a:buFont typeface="Arial"/>
              <a:buChar char="•"/>
              <a:defRPr sz="2399" kern="1200">
                <a:solidFill>
                  <a:schemeClr val="tx1"/>
                </a:solidFill>
                <a:latin typeface="+mn-lt"/>
                <a:ea typeface="+mn-ea"/>
                <a:cs typeface="+mn-cs"/>
              </a:defRPr>
            </a:lvl8pPr>
            <a:lvl9pPr marL="4626271" indent="-272133" algn="l" defTabSz="544267" rtl="0" eaLnBrk="1" latinLnBrk="0" hangingPunct="1">
              <a:spcBef>
                <a:spcPct val="20000"/>
              </a:spcBef>
              <a:buFont typeface="Arial"/>
              <a:buChar char="•"/>
              <a:defRPr sz="2399" kern="1200">
                <a:solidFill>
                  <a:schemeClr val="tx1"/>
                </a:solidFill>
                <a:latin typeface="+mn-lt"/>
                <a:ea typeface="+mn-ea"/>
                <a:cs typeface="+mn-cs"/>
              </a:defRPr>
            </a:lvl9pPr>
          </a:lstStyle>
          <a:p>
            <a:pPr algn="ctr"/>
            <a:r>
              <a:rPr lang="en-US" sz="3500" b="1" dirty="0">
                <a:solidFill>
                  <a:schemeClr val="tx2">
                    <a:lumMod val="90000"/>
                    <a:lumOff val="10000"/>
                  </a:schemeClr>
                </a:solidFill>
                <a:latin typeface="Aharoni" panose="02010803020104030203" pitchFamily="2" charset="-79"/>
                <a:cs typeface="Aharoni" panose="02010803020104030203" pitchFamily="2" charset="-79"/>
              </a:rPr>
              <a:t>Idoia </a:t>
            </a:r>
            <a:r>
              <a:rPr lang="en-US" sz="3500" b="1" dirty="0" err="1">
                <a:solidFill>
                  <a:schemeClr val="tx2">
                    <a:lumMod val="90000"/>
                    <a:lumOff val="10000"/>
                  </a:schemeClr>
                </a:solidFill>
                <a:latin typeface="Aharoni" panose="02010803020104030203" pitchFamily="2" charset="-79"/>
                <a:cs typeface="Aharoni" panose="02010803020104030203" pitchFamily="2" charset="-79"/>
              </a:rPr>
              <a:t>Beloki</a:t>
            </a:r>
            <a:r>
              <a:rPr lang="en-US" sz="3500" b="1" dirty="0">
                <a:solidFill>
                  <a:schemeClr val="tx2">
                    <a:lumMod val="90000"/>
                    <a:lumOff val="10000"/>
                  </a:schemeClr>
                </a:solidFill>
                <a:latin typeface="Aharoni" panose="02010803020104030203" pitchFamily="2" charset="-79"/>
                <a:cs typeface="Aharoni" panose="02010803020104030203" pitchFamily="2" charset="-79"/>
              </a:rPr>
              <a:t> </a:t>
            </a:r>
            <a:r>
              <a:rPr lang="en-US" sz="3500" b="1" dirty="0" err="1">
                <a:solidFill>
                  <a:schemeClr val="tx2">
                    <a:lumMod val="90000"/>
                    <a:lumOff val="10000"/>
                  </a:schemeClr>
                </a:solidFill>
                <a:latin typeface="Aharoni" panose="02010803020104030203" pitchFamily="2" charset="-79"/>
                <a:cs typeface="Aharoni" panose="02010803020104030203" pitchFamily="2" charset="-79"/>
              </a:rPr>
              <a:t>Ezker</a:t>
            </a:r>
            <a:endParaRPr lang="en-US" sz="3500" b="1" dirty="0">
              <a:solidFill>
                <a:schemeClr val="tx2">
                  <a:lumMod val="90000"/>
                  <a:lumOff val="10000"/>
                </a:schemeClr>
              </a:solidFill>
              <a:latin typeface="Aharoni" panose="02010803020104030203" pitchFamily="2" charset="-79"/>
              <a:cs typeface="Aharoni" panose="02010803020104030203" pitchFamily="2" charset="-79"/>
            </a:endParaRPr>
          </a:p>
          <a:p>
            <a:endParaRPr lang="en-US" sz="3500" dirty="0">
              <a:solidFill>
                <a:schemeClr val="tx2">
                  <a:lumMod val="90000"/>
                  <a:lumOff val="10000"/>
                </a:schemeClr>
              </a:solidFill>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726EC4AE-71F5-D05A-6D0E-323F67A6F11C}"/>
              </a:ext>
            </a:extLst>
          </p:cNvPr>
          <p:cNvSpPr txBox="1"/>
          <p:nvPr/>
        </p:nvSpPr>
        <p:spPr>
          <a:xfrm>
            <a:off x="3000130" y="25259110"/>
            <a:ext cx="6094428" cy="1015663"/>
          </a:xfrm>
          <a:prstGeom prst="rect">
            <a:avLst/>
          </a:prstGeom>
          <a:solidFill>
            <a:schemeClr val="bg1"/>
          </a:solidFill>
        </p:spPr>
        <p:txBody>
          <a:bodyPr wrap="square">
            <a:spAutoFit/>
          </a:bodyPr>
          <a:lstStyle/>
          <a:p>
            <a:pPr algn="ctr"/>
            <a:r>
              <a:rPr lang="en-US" sz="3000" dirty="0">
                <a:solidFill>
                  <a:schemeClr val="tx2">
                    <a:lumMod val="90000"/>
                    <a:lumOff val="10000"/>
                  </a:schemeClr>
                </a:solidFill>
                <a:latin typeface="Aharoni" panose="02010803020104030203" pitchFamily="2" charset="-79"/>
                <a:cs typeface="Aharoni" panose="02010803020104030203" pitchFamily="2" charset="-79"/>
              </a:rPr>
              <a:t>Ph.D. student</a:t>
            </a:r>
          </a:p>
          <a:p>
            <a:pPr algn="ctr"/>
            <a:r>
              <a:rPr lang="en-US" sz="3000" dirty="0">
                <a:solidFill>
                  <a:srgbClr val="0070C0"/>
                </a:solidFill>
                <a:latin typeface="Aharoni" panose="02010803020104030203" pitchFamily="2" charset="-79"/>
                <a:cs typeface="Aharoni" panose="02010803020104030203" pitchFamily="2" charset="-79"/>
                <a:hlinkClick r:id="rId5"/>
              </a:rPr>
              <a:t>idoia.beloqui.ezquer@liu.se</a:t>
            </a:r>
            <a:endParaRPr lang="en-US" sz="3000" dirty="0">
              <a:solidFill>
                <a:srgbClr val="0070C0"/>
              </a:solidFill>
              <a:latin typeface="Aharoni" panose="02010803020104030203" pitchFamily="2" charset="-79"/>
              <a:cs typeface="Aharoni" panose="02010803020104030203" pitchFamily="2" charset="-79"/>
            </a:endParaRPr>
          </a:p>
        </p:txBody>
      </p:sp>
      <p:sp>
        <p:nvSpPr>
          <p:cNvPr id="11" name="Subtitle 2">
            <a:extLst>
              <a:ext uri="{FF2B5EF4-FFF2-40B4-BE49-F238E27FC236}">
                <a16:creationId xmlns:a16="http://schemas.microsoft.com/office/drawing/2014/main" id="{C6E46E10-8C10-7D41-EB6D-F8E78F1E3673}"/>
              </a:ext>
            </a:extLst>
          </p:cNvPr>
          <p:cNvSpPr txBox="1">
            <a:spLocks/>
          </p:cNvSpPr>
          <p:nvPr/>
        </p:nvSpPr>
        <p:spPr bwMode="auto">
          <a:xfrm>
            <a:off x="10584404" y="24584139"/>
            <a:ext cx="5015060" cy="49962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63321" tIns="81660" rIns="163321" bIns="81660" numCol="1" anchor="t" anchorCtr="0" compatLnSpc="1">
            <a:prstTxWarp prst="textNoShape">
              <a:avLst/>
            </a:prstTxWarp>
            <a:noAutofit/>
          </a:bodyPr>
          <a:lstStyle>
            <a:lvl1pPr marL="211660" indent="-211660" algn="l" defTabSz="544267" rtl="0" eaLnBrk="1" fontAlgn="base" hangingPunct="1">
              <a:spcBef>
                <a:spcPct val="20000"/>
              </a:spcBef>
              <a:spcAft>
                <a:spcPct val="0"/>
              </a:spcAft>
              <a:buFontTx/>
              <a:buNone/>
              <a:defRPr lang="sv-SE" sz="2399" b="0" i="0" kern="1200">
                <a:solidFill>
                  <a:schemeClr val="tx1"/>
                </a:solidFill>
                <a:latin typeface="Arial" pitchFamily="34" charset="0"/>
                <a:ea typeface="ＭＳ Ｐゴシック" pitchFamily="68" charset="-128"/>
                <a:cs typeface="Arial" pitchFamily="34" charset="0"/>
              </a:defRPr>
            </a:lvl1pPr>
            <a:lvl2pPr marL="884434" indent="-340167" algn="l" defTabSz="544267" rtl="0" eaLnBrk="1" fontAlgn="base" hangingPunct="1">
              <a:spcBef>
                <a:spcPct val="20000"/>
              </a:spcBef>
              <a:spcAft>
                <a:spcPct val="0"/>
              </a:spcAft>
              <a:buFontTx/>
              <a:buNone/>
              <a:defRPr sz="2399" b="0" i="0" kern="1200">
                <a:solidFill>
                  <a:schemeClr val="tx1"/>
                </a:solidFill>
                <a:latin typeface="Sabon LT Std"/>
                <a:ea typeface="ＭＳ Ｐゴシック" pitchFamily="68" charset="-128"/>
                <a:cs typeface="Sabon LT Std" pitchFamily="18" charset="0"/>
              </a:defRPr>
            </a:lvl2pPr>
            <a:lvl3pPr marL="1360668" indent="-272133" algn="l" defTabSz="544267" rtl="0" eaLnBrk="1" fontAlgn="base" hangingPunct="1">
              <a:spcBef>
                <a:spcPct val="20000"/>
              </a:spcBef>
              <a:spcAft>
                <a:spcPct val="0"/>
              </a:spcAft>
              <a:buFontTx/>
              <a:buNone/>
              <a:defRPr sz="2133" b="0" i="0" kern="1200">
                <a:solidFill>
                  <a:schemeClr val="tx1"/>
                </a:solidFill>
                <a:latin typeface="Sabon LT Std"/>
                <a:ea typeface="ＭＳ Ｐゴシック" pitchFamily="68" charset="-128"/>
                <a:cs typeface="Sabon LT Std"/>
              </a:defRPr>
            </a:lvl3pPr>
            <a:lvl4pPr marL="1904935" indent="-272133" algn="l" defTabSz="544267" rtl="0" eaLnBrk="1" fontAlgn="base" hangingPunct="1">
              <a:spcBef>
                <a:spcPct val="20000"/>
              </a:spcBef>
              <a:spcAft>
                <a:spcPct val="0"/>
              </a:spcAft>
              <a:buFontTx/>
              <a:buNone/>
              <a:defRPr sz="1933" b="0" i="0" kern="1200">
                <a:solidFill>
                  <a:schemeClr val="tx1"/>
                </a:solidFill>
                <a:latin typeface="Sabon LT Std"/>
                <a:ea typeface="ＭＳ Ｐゴシック" pitchFamily="68" charset="-128"/>
                <a:cs typeface="Sabon LT Std"/>
              </a:defRPr>
            </a:lvl4pPr>
            <a:lvl5pPr marL="2449202" indent="-272133" algn="l" defTabSz="544267" rtl="0" eaLnBrk="1" fontAlgn="base" hangingPunct="1">
              <a:spcBef>
                <a:spcPct val="20000"/>
              </a:spcBef>
              <a:spcAft>
                <a:spcPct val="0"/>
              </a:spcAft>
              <a:buFontTx/>
              <a:buNone/>
              <a:defRPr sz="1400" b="0" i="0" kern="1200">
                <a:solidFill>
                  <a:schemeClr val="tx1"/>
                </a:solidFill>
                <a:latin typeface="Sabon LT Std"/>
                <a:ea typeface="ＭＳ Ｐゴシック" pitchFamily="68" charset="-128"/>
                <a:cs typeface="Sabon LT Std"/>
              </a:defRPr>
            </a:lvl5pPr>
            <a:lvl6pPr marL="2993469" indent="-272133" algn="l" defTabSz="544267" rtl="0" eaLnBrk="1" latinLnBrk="0" hangingPunct="1">
              <a:spcBef>
                <a:spcPct val="20000"/>
              </a:spcBef>
              <a:buFont typeface="Arial"/>
              <a:buChar char="•"/>
              <a:defRPr sz="2399" kern="1200">
                <a:solidFill>
                  <a:schemeClr val="tx1"/>
                </a:solidFill>
                <a:latin typeface="+mn-lt"/>
                <a:ea typeface="+mn-ea"/>
                <a:cs typeface="+mn-cs"/>
              </a:defRPr>
            </a:lvl6pPr>
            <a:lvl7pPr marL="3537737" indent="-272133" algn="l" defTabSz="544267" rtl="0" eaLnBrk="1" latinLnBrk="0" hangingPunct="1">
              <a:spcBef>
                <a:spcPct val="20000"/>
              </a:spcBef>
              <a:buFont typeface="Arial"/>
              <a:buChar char="•"/>
              <a:defRPr sz="2399" kern="1200">
                <a:solidFill>
                  <a:schemeClr val="tx1"/>
                </a:solidFill>
                <a:latin typeface="+mn-lt"/>
                <a:ea typeface="+mn-ea"/>
                <a:cs typeface="+mn-cs"/>
              </a:defRPr>
            </a:lvl7pPr>
            <a:lvl8pPr marL="4082004" indent="-272133" algn="l" defTabSz="544267" rtl="0" eaLnBrk="1" latinLnBrk="0" hangingPunct="1">
              <a:spcBef>
                <a:spcPct val="20000"/>
              </a:spcBef>
              <a:buFont typeface="Arial"/>
              <a:buChar char="•"/>
              <a:defRPr sz="2399" kern="1200">
                <a:solidFill>
                  <a:schemeClr val="tx1"/>
                </a:solidFill>
                <a:latin typeface="+mn-lt"/>
                <a:ea typeface="+mn-ea"/>
                <a:cs typeface="+mn-cs"/>
              </a:defRPr>
            </a:lvl8pPr>
            <a:lvl9pPr marL="4626271" indent="-272133" algn="l" defTabSz="544267" rtl="0" eaLnBrk="1" latinLnBrk="0" hangingPunct="1">
              <a:spcBef>
                <a:spcPct val="20000"/>
              </a:spcBef>
              <a:buFont typeface="Arial"/>
              <a:buChar char="•"/>
              <a:defRPr sz="2399" kern="1200">
                <a:solidFill>
                  <a:schemeClr val="tx1"/>
                </a:solidFill>
                <a:latin typeface="+mn-lt"/>
                <a:ea typeface="+mn-ea"/>
                <a:cs typeface="+mn-cs"/>
              </a:defRPr>
            </a:lvl9pPr>
          </a:lstStyle>
          <a:p>
            <a:pPr algn="ctr"/>
            <a:r>
              <a:rPr lang="en-US" sz="3500" b="1" dirty="0">
                <a:solidFill>
                  <a:schemeClr val="tx2">
                    <a:lumMod val="90000"/>
                    <a:lumOff val="10000"/>
                  </a:schemeClr>
                </a:solidFill>
                <a:latin typeface="Aharoni" panose="02010803020104030203" pitchFamily="2" charset="-79"/>
                <a:cs typeface="Aharoni" panose="02010803020104030203" pitchFamily="2" charset="-79"/>
              </a:rPr>
              <a:t>Thanh wang</a:t>
            </a:r>
          </a:p>
          <a:p>
            <a:endParaRPr lang="en-US" sz="3500" dirty="0">
              <a:solidFill>
                <a:schemeClr val="tx2">
                  <a:lumMod val="90000"/>
                  <a:lumOff val="10000"/>
                </a:schemeClr>
              </a:solidFill>
              <a:latin typeface="Aharoni" panose="02010803020104030203" pitchFamily="2" charset="-79"/>
              <a:cs typeface="Aharoni" panose="02010803020104030203" pitchFamily="2" charset="-79"/>
            </a:endParaRPr>
          </a:p>
        </p:txBody>
      </p:sp>
      <p:sp>
        <p:nvSpPr>
          <p:cNvPr id="12" name="TextBox 11">
            <a:extLst>
              <a:ext uri="{FF2B5EF4-FFF2-40B4-BE49-F238E27FC236}">
                <a16:creationId xmlns:a16="http://schemas.microsoft.com/office/drawing/2014/main" id="{F277B6BC-D8F5-5DD9-39EE-2F7189F9EED9}"/>
              </a:ext>
            </a:extLst>
          </p:cNvPr>
          <p:cNvSpPr txBox="1"/>
          <p:nvPr/>
        </p:nvSpPr>
        <p:spPr>
          <a:xfrm>
            <a:off x="10483286" y="25290411"/>
            <a:ext cx="5217296" cy="1015663"/>
          </a:xfrm>
          <a:prstGeom prst="rect">
            <a:avLst/>
          </a:prstGeom>
          <a:solidFill>
            <a:schemeClr val="bg1"/>
          </a:solidFill>
        </p:spPr>
        <p:txBody>
          <a:bodyPr wrap="square">
            <a:spAutoFit/>
          </a:bodyPr>
          <a:lstStyle/>
          <a:p>
            <a:pPr algn="ctr"/>
            <a:r>
              <a:rPr lang="en-US" sz="3000" dirty="0">
                <a:solidFill>
                  <a:schemeClr val="tx2">
                    <a:lumMod val="90000"/>
                    <a:lumOff val="10000"/>
                  </a:schemeClr>
                </a:solidFill>
                <a:latin typeface="Aharoni" panose="02010803020104030203" pitchFamily="2" charset="-79"/>
                <a:cs typeface="Aharoni" panose="02010803020104030203" pitchFamily="2" charset="-79"/>
              </a:rPr>
              <a:t>Professor</a:t>
            </a:r>
          </a:p>
          <a:p>
            <a:pPr algn="ctr"/>
            <a:r>
              <a:rPr lang="en-US" sz="3000" dirty="0">
                <a:solidFill>
                  <a:srgbClr val="0070C0"/>
                </a:solidFill>
                <a:latin typeface="Aharoni" panose="02010803020104030203" pitchFamily="2" charset="-79"/>
                <a:cs typeface="Aharoni" panose="02010803020104030203" pitchFamily="2" charset="-79"/>
                <a:hlinkClick r:id="rId6"/>
              </a:rPr>
              <a:t>thanh.wang@liu.se</a:t>
            </a:r>
            <a:endParaRPr lang="en-US" sz="3000" dirty="0">
              <a:solidFill>
                <a:srgbClr val="0070C0"/>
              </a:solidFill>
              <a:latin typeface="Aharoni" panose="02010803020104030203" pitchFamily="2" charset="-79"/>
              <a:cs typeface="Aharoni" panose="02010803020104030203" pitchFamily="2" charset="-79"/>
            </a:endParaRPr>
          </a:p>
        </p:txBody>
      </p:sp>
      <p:pic>
        <p:nvPicPr>
          <p:cNvPr id="14" name="Graphic 13" descr="Shamrock with solid fill">
            <a:extLst>
              <a:ext uri="{FF2B5EF4-FFF2-40B4-BE49-F238E27FC236}">
                <a16:creationId xmlns:a16="http://schemas.microsoft.com/office/drawing/2014/main" id="{24B64ECF-C586-FC3E-9AEE-D6EF77E3E2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43999" y="4918526"/>
            <a:ext cx="914400" cy="914400"/>
          </a:xfrm>
          <a:prstGeom prst="rect">
            <a:avLst/>
          </a:prstGeom>
        </p:spPr>
      </p:pic>
      <p:sp>
        <p:nvSpPr>
          <p:cNvPr id="18" name="TextBox 17">
            <a:extLst>
              <a:ext uri="{FF2B5EF4-FFF2-40B4-BE49-F238E27FC236}">
                <a16:creationId xmlns:a16="http://schemas.microsoft.com/office/drawing/2014/main" id="{0EF435EC-12DC-393C-6E3D-67A680EB0CBC}"/>
              </a:ext>
            </a:extLst>
          </p:cNvPr>
          <p:cNvSpPr txBox="1"/>
          <p:nvPr/>
        </p:nvSpPr>
        <p:spPr>
          <a:xfrm>
            <a:off x="3247508" y="26428786"/>
            <a:ext cx="12707382" cy="477054"/>
          </a:xfrm>
          <a:prstGeom prst="rect">
            <a:avLst/>
          </a:prstGeom>
          <a:noFill/>
        </p:spPr>
        <p:txBody>
          <a:bodyPr wrap="square">
            <a:spAutoFit/>
          </a:bodyPr>
          <a:lstStyle/>
          <a:p>
            <a:pPr algn="ctr"/>
            <a:r>
              <a:rPr lang="en-US" sz="2500" dirty="0">
                <a:solidFill>
                  <a:schemeClr val="tx2">
                    <a:lumMod val="90000"/>
                    <a:lumOff val="10000"/>
                  </a:schemeClr>
                </a:solidFill>
                <a:latin typeface="Aharoni" panose="02010803020104030203" pitchFamily="2" charset="-79"/>
                <a:cs typeface="Aharoni" panose="02010803020104030203" pitchFamily="2" charset="-79"/>
              </a:rPr>
              <a:t>Department of Physics, Chemistry and Biology (IFM), Linköping University, Sweden</a:t>
            </a:r>
          </a:p>
        </p:txBody>
      </p:sp>
      <p:sp>
        <p:nvSpPr>
          <p:cNvPr id="22" name="TextBox 21">
            <a:extLst>
              <a:ext uri="{FF2B5EF4-FFF2-40B4-BE49-F238E27FC236}">
                <a16:creationId xmlns:a16="http://schemas.microsoft.com/office/drawing/2014/main" id="{9370D119-82A0-7643-0C56-F666E3D0D4BF}"/>
              </a:ext>
            </a:extLst>
          </p:cNvPr>
          <p:cNvSpPr txBox="1"/>
          <p:nvPr/>
        </p:nvSpPr>
        <p:spPr>
          <a:xfrm>
            <a:off x="7062743" y="5885443"/>
            <a:ext cx="5076913" cy="861774"/>
          </a:xfrm>
          <a:prstGeom prst="rect">
            <a:avLst/>
          </a:prstGeom>
          <a:noFill/>
        </p:spPr>
        <p:txBody>
          <a:bodyPr wrap="square">
            <a:spAutoFit/>
          </a:bodyPr>
          <a:lstStyle/>
          <a:p>
            <a:pPr algn="ctr"/>
            <a:r>
              <a:rPr lang="en-US" sz="2500" dirty="0">
                <a:solidFill>
                  <a:schemeClr val="bg1"/>
                </a:solidFill>
                <a:latin typeface="Aharoni" panose="02010803020104030203" pitchFamily="2" charset="-79"/>
                <a:cs typeface="Aharoni" panose="02010803020104030203" pitchFamily="2" charset="-79"/>
              </a:rPr>
              <a:t>Please contact our team if any questions</a:t>
            </a:r>
          </a:p>
        </p:txBody>
      </p:sp>
      <p:sp>
        <p:nvSpPr>
          <p:cNvPr id="15" name="TextBox 14">
            <a:extLst>
              <a:ext uri="{FF2B5EF4-FFF2-40B4-BE49-F238E27FC236}">
                <a16:creationId xmlns:a16="http://schemas.microsoft.com/office/drawing/2014/main" id="{059C8F4C-D2C0-80A6-4B64-0BDA263DA433}"/>
              </a:ext>
            </a:extLst>
          </p:cNvPr>
          <p:cNvSpPr txBox="1"/>
          <p:nvPr/>
        </p:nvSpPr>
        <p:spPr>
          <a:xfrm>
            <a:off x="5032338" y="15646775"/>
            <a:ext cx="9137724" cy="1800493"/>
          </a:xfrm>
          <a:prstGeom prst="rect">
            <a:avLst/>
          </a:prstGeom>
          <a:noFill/>
        </p:spPr>
        <p:txBody>
          <a:bodyPr wrap="square">
            <a:spAutoFit/>
          </a:bodyPr>
          <a:lstStyle/>
          <a:p>
            <a:pPr algn="ctr"/>
            <a:r>
              <a:rPr lang="en-GB" sz="3700" dirty="0">
                <a:solidFill>
                  <a:schemeClr val="tx2">
                    <a:lumMod val="50000"/>
                    <a:lumOff val="50000"/>
                  </a:schemeClr>
                </a:solidFill>
                <a:latin typeface="Aharoni" panose="02010803020104030203" pitchFamily="2" charset="-79"/>
                <a:cs typeface="Aharoni" panose="02010803020104030203" pitchFamily="2" charset="-79"/>
              </a:rPr>
              <a:t>A platform-independent toolkit for rapid quantification and harmonization of polychlorinated alkanes</a:t>
            </a:r>
            <a:endParaRPr lang="en-US" sz="3700" dirty="0">
              <a:solidFill>
                <a:schemeClr val="tx2">
                  <a:lumMod val="50000"/>
                  <a:lumOff val="50000"/>
                </a:schemeClr>
              </a:solidFill>
              <a:latin typeface="Aharoni" panose="02010803020104030203" pitchFamily="2" charset="-79"/>
              <a:cs typeface="Aharoni" panose="02010803020104030203" pitchFamily="2" charset="-79"/>
            </a:endParaRPr>
          </a:p>
        </p:txBody>
      </p:sp>
      <p:pic>
        <p:nvPicPr>
          <p:cNvPr id="25" name="Picture 24">
            <a:extLst>
              <a:ext uri="{FF2B5EF4-FFF2-40B4-BE49-F238E27FC236}">
                <a16:creationId xmlns:a16="http://schemas.microsoft.com/office/drawing/2014/main" id="{CA7FF8F0-C3F4-DCA3-EEF7-5CED838D6AC3}"/>
              </a:ext>
            </a:extLst>
          </p:cNvPr>
          <p:cNvPicPr>
            <a:picLocks noChangeAspect="1"/>
          </p:cNvPicPr>
          <p:nvPr/>
        </p:nvPicPr>
        <p:blipFill>
          <a:blip r:embed="rId9"/>
          <a:stretch>
            <a:fillRect/>
          </a:stretch>
        </p:blipFill>
        <p:spPr>
          <a:xfrm>
            <a:off x="8508907" y="17719366"/>
            <a:ext cx="2184585" cy="2379913"/>
          </a:xfrm>
          <a:prstGeom prst="rect">
            <a:avLst/>
          </a:prstGeom>
        </p:spPr>
      </p:pic>
    </p:spTree>
    <p:extLst>
      <p:ext uri="{BB962C8B-B14F-4D97-AF65-F5344CB8AC3E}">
        <p14:creationId xmlns:p14="http://schemas.microsoft.com/office/powerpoint/2010/main" val="304014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E083-DAFF-DEA9-C776-7F2828423AD1}"/>
            </a:ext>
          </a:extLst>
        </p:cNvPr>
        <p:cNvGrpSpPr/>
        <p:nvPr/>
      </p:nvGrpSpPr>
      <p:grpSpPr>
        <a:xfrm>
          <a:off x="0" y="0"/>
          <a:ext cx="0" cy="0"/>
          <a:chOff x="0" y="0"/>
          <a:chExt cx="0" cy="0"/>
        </a:xfrm>
      </p:grpSpPr>
      <p:sp>
        <p:nvSpPr>
          <p:cNvPr id="19" name="Oval 18">
            <a:extLst>
              <a:ext uri="{FF2B5EF4-FFF2-40B4-BE49-F238E27FC236}">
                <a16:creationId xmlns:a16="http://schemas.microsoft.com/office/drawing/2014/main" id="{9035FD06-30AB-4FB0-CAF4-E2478DC9CAD8}"/>
              </a:ext>
            </a:extLst>
          </p:cNvPr>
          <p:cNvSpPr/>
          <p:nvPr/>
        </p:nvSpPr>
        <p:spPr>
          <a:xfrm>
            <a:off x="-937260" y="-9128760"/>
            <a:ext cx="21076920" cy="18257520"/>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CA43FAA-99C2-BEC2-2206-016F302B8235}"/>
              </a:ext>
            </a:extLst>
          </p:cNvPr>
          <p:cNvSpPr/>
          <p:nvPr/>
        </p:nvSpPr>
        <p:spPr>
          <a:xfrm>
            <a:off x="-1535430" y="-8610601"/>
            <a:ext cx="22273260" cy="19446239"/>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6166E9A-71D1-8B40-05E8-AAC1F0BB80AC}"/>
              </a:ext>
            </a:extLst>
          </p:cNvPr>
          <p:cNvSpPr/>
          <p:nvPr/>
        </p:nvSpPr>
        <p:spPr>
          <a:xfrm>
            <a:off x="-1535430" y="22233671"/>
            <a:ext cx="22273260" cy="19446239"/>
          </a:xfrm>
          <a:prstGeom prst="ellipse">
            <a:avLst/>
          </a:prstGeom>
          <a:noFill/>
          <a:ln w="19050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6AD90F9-559E-50BD-C9DB-7603B5D22FB9}"/>
              </a:ext>
            </a:extLst>
          </p:cNvPr>
          <p:cNvSpPr/>
          <p:nvPr/>
        </p:nvSpPr>
        <p:spPr>
          <a:xfrm>
            <a:off x="2644315" y="5386504"/>
            <a:ext cx="14014208" cy="192024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DA5F7A9A-67BC-D3CC-A682-A22410716AA1}"/>
              </a:ext>
            </a:extLst>
          </p:cNvPr>
          <p:cNvSpPr txBox="1"/>
          <p:nvPr/>
        </p:nvSpPr>
        <p:spPr>
          <a:xfrm>
            <a:off x="1976590" y="1428496"/>
            <a:ext cx="13645661" cy="2554545"/>
          </a:xfrm>
          <a:prstGeom prst="rect">
            <a:avLst/>
          </a:prstGeom>
          <a:noFill/>
        </p:spPr>
        <p:txBody>
          <a:bodyPr wrap="square" rtlCol="0">
            <a:spAutoFit/>
          </a:bodyPr>
          <a:lstStyle/>
          <a:p>
            <a:pPr algn="ctr"/>
            <a:r>
              <a:rPr lang="en-US" sz="16000" b="1" dirty="0" err="1">
                <a:solidFill>
                  <a:schemeClr val="bg1"/>
                </a:solidFill>
                <a:latin typeface="Arial Black" panose="020B0A04020102020204" pitchFamily="34" charset="0"/>
              </a:rPr>
              <a:t>CPxplorer</a:t>
            </a:r>
            <a:endParaRPr lang="en-US" sz="16000" b="1" dirty="0">
              <a:solidFill>
                <a:schemeClr val="bg1"/>
              </a:solidFill>
              <a:latin typeface="Arial Black" panose="020B0A04020102020204" pitchFamily="34" charset="0"/>
            </a:endParaRPr>
          </a:p>
        </p:txBody>
      </p:sp>
      <p:cxnSp>
        <p:nvCxnSpPr>
          <p:cNvPr id="25" name="Straight Connector 24">
            <a:extLst>
              <a:ext uri="{FF2B5EF4-FFF2-40B4-BE49-F238E27FC236}">
                <a16:creationId xmlns:a16="http://schemas.microsoft.com/office/drawing/2014/main" id="{24DDBAB3-88F6-B56A-1CF9-5A2A70FD97E3}"/>
              </a:ext>
            </a:extLst>
          </p:cNvPr>
          <p:cNvCxnSpPr>
            <a:cxnSpLocks/>
          </p:cNvCxnSpPr>
          <p:nvPr/>
        </p:nvCxnSpPr>
        <p:spPr>
          <a:xfrm>
            <a:off x="5231788" y="5860044"/>
            <a:ext cx="0" cy="18402036"/>
          </a:xfrm>
          <a:prstGeom prst="line">
            <a:avLst/>
          </a:prstGeom>
          <a:ln w="57150">
            <a:solidFill>
              <a:schemeClr val="tx2">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CF5A796-5224-D48A-7BF0-56F47853188E}"/>
              </a:ext>
            </a:extLst>
          </p:cNvPr>
          <p:cNvSpPr txBox="1"/>
          <p:nvPr/>
        </p:nvSpPr>
        <p:spPr>
          <a:xfrm>
            <a:off x="1995925" y="6564017"/>
            <a:ext cx="3810587" cy="3170099"/>
          </a:xfrm>
          <a:prstGeom prst="rect">
            <a:avLst/>
          </a:prstGeom>
          <a:noFill/>
        </p:spPr>
        <p:txBody>
          <a:bodyPr wrap="square" rtlCol="0">
            <a:spAutoFit/>
          </a:bodyPr>
          <a:lstStyle/>
          <a:p>
            <a:pPr algn="ctr"/>
            <a:r>
              <a:rPr lang="en-US" sz="20000" b="1" dirty="0">
                <a:solidFill>
                  <a:schemeClr val="accent6">
                    <a:lumMod val="75000"/>
                  </a:schemeClr>
                </a:solidFill>
                <a:latin typeface="Arial Black" panose="020B0A04020102020204" pitchFamily="34" charset="0"/>
              </a:rPr>
              <a:t>1</a:t>
            </a:r>
          </a:p>
        </p:txBody>
      </p:sp>
      <p:sp>
        <p:nvSpPr>
          <p:cNvPr id="27" name="Oval 26">
            <a:extLst>
              <a:ext uri="{FF2B5EF4-FFF2-40B4-BE49-F238E27FC236}">
                <a16:creationId xmlns:a16="http://schemas.microsoft.com/office/drawing/2014/main" id="{BA08E36D-148C-6434-1E53-971A6DF9E012}"/>
              </a:ext>
            </a:extLst>
          </p:cNvPr>
          <p:cNvSpPr/>
          <p:nvPr/>
        </p:nvSpPr>
        <p:spPr>
          <a:xfrm>
            <a:off x="4957468" y="7303741"/>
            <a:ext cx="548640" cy="54864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E9408ED-76D6-FC71-4FC9-8B0D60BAA64A}"/>
              </a:ext>
            </a:extLst>
          </p:cNvPr>
          <p:cNvSpPr txBox="1"/>
          <p:nvPr/>
        </p:nvSpPr>
        <p:spPr>
          <a:xfrm>
            <a:off x="1989919" y="12367801"/>
            <a:ext cx="3810587" cy="3170099"/>
          </a:xfrm>
          <a:prstGeom prst="rect">
            <a:avLst/>
          </a:prstGeom>
          <a:noFill/>
        </p:spPr>
        <p:txBody>
          <a:bodyPr wrap="square" rtlCol="0">
            <a:spAutoFit/>
          </a:bodyPr>
          <a:lstStyle/>
          <a:p>
            <a:pPr algn="ctr"/>
            <a:r>
              <a:rPr lang="en-US" sz="20000" b="1" dirty="0">
                <a:solidFill>
                  <a:srgbClr val="62468C"/>
                </a:solidFill>
                <a:latin typeface="Arial Black" panose="020B0A04020102020204" pitchFamily="34" charset="0"/>
              </a:rPr>
              <a:t>2</a:t>
            </a:r>
          </a:p>
        </p:txBody>
      </p:sp>
      <p:sp>
        <p:nvSpPr>
          <p:cNvPr id="29" name="Oval 28">
            <a:extLst>
              <a:ext uri="{FF2B5EF4-FFF2-40B4-BE49-F238E27FC236}">
                <a16:creationId xmlns:a16="http://schemas.microsoft.com/office/drawing/2014/main" id="{06ECCEFD-D46F-E19D-D586-D9D2B726CECB}"/>
              </a:ext>
            </a:extLst>
          </p:cNvPr>
          <p:cNvSpPr/>
          <p:nvPr/>
        </p:nvSpPr>
        <p:spPr>
          <a:xfrm>
            <a:off x="4951462" y="13107525"/>
            <a:ext cx="548640" cy="548640"/>
          </a:xfrm>
          <a:prstGeom prst="ellipse">
            <a:avLst/>
          </a:prstGeom>
          <a:solidFill>
            <a:srgbClr val="62468C"/>
          </a:solidFill>
          <a:ln>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E7B09C8-DD21-4CF2-6B99-137D55489506}"/>
              </a:ext>
            </a:extLst>
          </p:cNvPr>
          <p:cNvSpPr txBox="1"/>
          <p:nvPr/>
        </p:nvSpPr>
        <p:spPr>
          <a:xfrm>
            <a:off x="1995925" y="18699391"/>
            <a:ext cx="3810587" cy="3170099"/>
          </a:xfrm>
          <a:prstGeom prst="rect">
            <a:avLst/>
          </a:prstGeom>
          <a:noFill/>
        </p:spPr>
        <p:txBody>
          <a:bodyPr wrap="square" rtlCol="0">
            <a:spAutoFit/>
          </a:bodyPr>
          <a:lstStyle/>
          <a:p>
            <a:pPr algn="ctr"/>
            <a:r>
              <a:rPr lang="en-US" sz="20000" b="1" dirty="0">
                <a:solidFill>
                  <a:schemeClr val="accent1"/>
                </a:solidFill>
                <a:latin typeface="Arial Black" panose="020B0A04020102020204" pitchFamily="34" charset="0"/>
              </a:rPr>
              <a:t>3</a:t>
            </a:r>
          </a:p>
        </p:txBody>
      </p:sp>
      <p:sp>
        <p:nvSpPr>
          <p:cNvPr id="31" name="Oval 30">
            <a:extLst>
              <a:ext uri="{FF2B5EF4-FFF2-40B4-BE49-F238E27FC236}">
                <a16:creationId xmlns:a16="http://schemas.microsoft.com/office/drawing/2014/main" id="{7C244297-BAF8-B7C6-A04D-5FF4DAD4EAAB}"/>
              </a:ext>
            </a:extLst>
          </p:cNvPr>
          <p:cNvSpPr/>
          <p:nvPr/>
        </p:nvSpPr>
        <p:spPr>
          <a:xfrm>
            <a:off x="4957468" y="19439115"/>
            <a:ext cx="548640" cy="548640"/>
          </a:xfrm>
          <a:prstGeom prst="ellipse">
            <a:avLst/>
          </a:prstGeom>
          <a:solidFill>
            <a:schemeClr val="accent1"/>
          </a:solidFill>
          <a:ln>
            <a:solidFill>
              <a:schemeClr val="accent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2D3E7B3-6BE4-885F-6E92-3B7553FA5D1A}"/>
              </a:ext>
            </a:extLst>
          </p:cNvPr>
          <p:cNvSpPr txBox="1"/>
          <p:nvPr/>
        </p:nvSpPr>
        <p:spPr>
          <a:xfrm>
            <a:off x="5354445" y="7133403"/>
            <a:ext cx="11253858" cy="1015663"/>
          </a:xfrm>
          <a:prstGeom prst="rect">
            <a:avLst/>
          </a:prstGeom>
          <a:noFill/>
        </p:spPr>
        <p:txBody>
          <a:bodyPr wrap="square" rtlCol="0">
            <a:spAutoFit/>
          </a:bodyPr>
          <a:lstStyle/>
          <a:p>
            <a:pPr algn="ctr"/>
            <a:r>
              <a:rPr lang="en-US" sz="6000" b="1" dirty="0">
                <a:solidFill>
                  <a:schemeClr val="accent3"/>
                </a:solidFill>
                <a:latin typeface="Arial Black" panose="020B0A04020102020204" pitchFamily="34" charset="0"/>
              </a:rPr>
              <a:t>CREATE A TARGET LIST</a:t>
            </a:r>
          </a:p>
        </p:txBody>
      </p:sp>
      <p:sp>
        <p:nvSpPr>
          <p:cNvPr id="33" name="TextBox 32">
            <a:extLst>
              <a:ext uri="{FF2B5EF4-FFF2-40B4-BE49-F238E27FC236}">
                <a16:creationId xmlns:a16="http://schemas.microsoft.com/office/drawing/2014/main" id="{65BF8D26-D91C-5D11-B8AD-10B2B4B35AF0}"/>
              </a:ext>
            </a:extLst>
          </p:cNvPr>
          <p:cNvSpPr txBox="1"/>
          <p:nvPr/>
        </p:nvSpPr>
        <p:spPr>
          <a:xfrm>
            <a:off x="5143431" y="12971177"/>
            <a:ext cx="11253858" cy="1015663"/>
          </a:xfrm>
          <a:prstGeom prst="rect">
            <a:avLst/>
          </a:prstGeom>
          <a:noFill/>
        </p:spPr>
        <p:txBody>
          <a:bodyPr wrap="square" rtlCol="0">
            <a:spAutoFit/>
          </a:bodyPr>
          <a:lstStyle/>
          <a:p>
            <a:pPr algn="ctr"/>
            <a:r>
              <a:rPr lang="en-US" sz="6000" b="1" dirty="0">
                <a:solidFill>
                  <a:srgbClr val="62468C"/>
                </a:solidFill>
                <a:latin typeface="Arial Black" panose="020B0A04020102020204" pitchFamily="34" charset="0"/>
              </a:rPr>
              <a:t>INTEGRATE THE DATA</a:t>
            </a:r>
          </a:p>
        </p:txBody>
      </p:sp>
      <p:sp>
        <p:nvSpPr>
          <p:cNvPr id="34" name="TextBox 33">
            <a:extLst>
              <a:ext uri="{FF2B5EF4-FFF2-40B4-BE49-F238E27FC236}">
                <a16:creationId xmlns:a16="http://schemas.microsoft.com/office/drawing/2014/main" id="{B3B87CEC-F578-4C17-C496-B81D2DAEF0E0}"/>
              </a:ext>
            </a:extLst>
          </p:cNvPr>
          <p:cNvSpPr txBox="1"/>
          <p:nvPr/>
        </p:nvSpPr>
        <p:spPr>
          <a:xfrm>
            <a:off x="5354445" y="19296240"/>
            <a:ext cx="10210061" cy="1015663"/>
          </a:xfrm>
          <a:prstGeom prst="rect">
            <a:avLst/>
          </a:prstGeom>
          <a:noFill/>
        </p:spPr>
        <p:txBody>
          <a:bodyPr wrap="square" rtlCol="0">
            <a:spAutoFit/>
          </a:bodyPr>
          <a:lstStyle/>
          <a:p>
            <a:pPr algn="ctr"/>
            <a:r>
              <a:rPr lang="en-US" sz="6000" b="1" dirty="0">
                <a:solidFill>
                  <a:schemeClr val="accent1"/>
                </a:solidFill>
                <a:latin typeface="Arial Black" panose="020B0A04020102020204" pitchFamily="34" charset="0"/>
              </a:rPr>
              <a:t>QUANTIFY THE DATA</a:t>
            </a:r>
          </a:p>
        </p:txBody>
      </p:sp>
      <p:sp>
        <p:nvSpPr>
          <p:cNvPr id="37" name="TextBox 36">
            <a:extLst>
              <a:ext uri="{FF2B5EF4-FFF2-40B4-BE49-F238E27FC236}">
                <a16:creationId xmlns:a16="http://schemas.microsoft.com/office/drawing/2014/main" id="{3D4776BA-B178-8981-031B-69BCBE1B1823}"/>
              </a:ext>
            </a:extLst>
          </p:cNvPr>
          <p:cNvSpPr txBox="1"/>
          <p:nvPr/>
        </p:nvSpPr>
        <p:spPr>
          <a:xfrm>
            <a:off x="5672282" y="8220579"/>
            <a:ext cx="3005797" cy="1015663"/>
          </a:xfrm>
          <a:prstGeom prst="rect">
            <a:avLst/>
          </a:prstGeom>
          <a:noFill/>
        </p:spPr>
        <p:txBody>
          <a:bodyPr wrap="square" rtlCol="0">
            <a:spAutoFit/>
          </a:bodyPr>
          <a:lstStyle/>
          <a:p>
            <a:pPr algn="ctr"/>
            <a:r>
              <a:rPr lang="en-US" sz="6000" b="1" dirty="0" err="1">
                <a:solidFill>
                  <a:schemeClr val="accent3"/>
                </a:solidFill>
                <a:latin typeface="Arial Black" panose="020B0A04020102020204" pitchFamily="34" charset="0"/>
              </a:rPr>
              <a:t>CPion</a:t>
            </a:r>
            <a:endParaRPr lang="en-US" sz="6000" b="1" dirty="0">
              <a:solidFill>
                <a:schemeClr val="accent3"/>
              </a:solidFill>
              <a:latin typeface="Arial Black" panose="020B0A04020102020204" pitchFamily="34" charset="0"/>
            </a:endParaRPr>
          </a:p>
        </p:txBody>
      </p:sp>
      <p:sp>
        <p:nvSpPr>
          <p:cNvPr id="38" name="TextBox 37">
            <a:extLst>
              <a:ext uri="{FF2B5EF4-FFF2-40B4-BE49-F238E27FC236}">
                <a16:creationId xmlns:a16="http://schemas.microsoft.com/office/drawing/2014/main" id="{6F96801D-D87B-A1E6-A8B9-079AAF509D47}"/>
              </a:ext>
            </a:extLst>
          </p:cNvPr>
          <p:cNvSpPr txBox="1"/>
          <p:nvPr/>
        </p:nvSpPr>
        <p:spPr>
          <a:xfrm>
            <a:off x="5686941" y="14130883"/>
            <a:ext cx="3810585" cy="1015663"/>
          </a:xfrm>
          <a:prstGeom prst="rect">
            <a:avLst/>
          </a:prstGeom>
          <a:noFill/>
        </p:spPr>
        <p:txBody>
          <a:bodyPr wrap="square" rtlCol="0">
            <a:spAutoFit/>
          </a:bodyPr>
          <a:lstStyle/>
          <a:p>
            <a:pPr algn="ctr"/>
            <a:r>
              <a:rPr lang="en-US" sz="6000" b="1" dirty="0">
                <a:solidFill>
                  <a:srgbClr val="62468C"/>
                </a:solidFill>
                <a:latin typeface="Arial Black" panose="020B0A04020102020204" pitchFamily="34" charset="0"/>
              </a:rPr>
              <a:t>Skyline</a:t>
            </a:r>
          </a:p>
        </p:txBody>
      </p:sp>
      <p:sp>
        <p:nvSpPr>
          <p:cNvPr id="39" name="TextBox 38">
            <a:extLst>
              <a:ext uri="{FF2B5EF4-FFF2-40B4-BE49-F238E27FC236}">
                <a16:creationId xmlns:a16="http://schemas.microsoft.com/office/drawing/2014/main" id="{97B79D08-7B42-7BC2-E51C-E5C062078505}"/>
              </a:ext>
            </a:extLst>
          </p:cNvPr>
          <p:cNvSpPr txBox="1"/>
          <p:nvPr/>
        </p:nvSpPr>
        <p:spPr>
          <a:xfrm>
            <a:off x="5945726" y="20311903"/>
            <a:ext cx="3954631" cy="1015663"/>
          </a:xfrm>
          <a:prstGeom prst="rect">
            <a:avLst/>
          </a:prstGeom>
          <a:noFill/>
        </p:spPr>
        <p:txBody>
          <a:bodyPr wrap="square" rtlCol="0">
            <a:spAutoFit/>
          </a:bodyPr>
          <a:lstStyle/>
          <a:p>
            <a:pPr algn="ctr"/>
            <a:r>
              <a:rPr lang="en-US" sz="6000" b="1" dirty="0" err="1">
                <a:solidFill>
                  <a:schemeClr val="accent1"/>
                </a:solidFill>
                <a:latin typeface="Arial Black" panose="020B0A04020102020204" pitchFamily="34" charset="0"/>
              </a:rPr>
              <a:t>CPquant</a:t>
            </a:r>
            <a:endParaRPr lang="en-US" sz="6000" b="1" dirty="0">
              <a:solidFill>
                <a:schemeClr val="accent1"/>
              </a:solidFill>
              <a:latin typeface="Arial Black" panose="020B0A04020102020204" pitchFamily="34" charset="0"/>
            </a:endParaRPr>
          </a:p>
        </p:txBody>
      </p:sp>
      <p:sp>
        <p:nvSpPr>
          <p:cNvPr id="49" name="TextBox 48">
            <a:extLst>
              <a:ext uri="{FF2B5EF4-FFF2-40B4-BE49-F238E27FC236}">
                <a16:creationId xmlns:a16="http://schemas.microsoft.com/office/drawing/2014/main" id="{A21662B3-C8E6-A881-0E81-DE9B70C17503}"/>
              </a:ext>
            </a:extLst>
          </p:cNvPr>
          <p:cNvSpPr txBox="1"/>
          <p:nvPr/>
        </p:nvSpPr>
        <p:spPr>
          <a:xfrm>
            <a:off x="5945727" y="9276735"/>
            <a:ext cx="6921814" cy="2554545"/>
          </a:xfrm>
          <a:prstGeom prst="rect">
            <a:avLst/>
          </a:prstGeom>
          <a:noFill/>
        </p:spPr>
        <p:txBody>
          <a:bodyPr wrap="square">
            <a:spAutoFit/>
          </a:bodyPr>
          <a:lstStyle/>
          <a:p>
            <a:pPr algn="just"/>
            <a:r>
              <a:rPr lang="en-GB" sz="3200" dirty="0" err="1">
                <a:solidFill>
                  <a:schemeClr val="accent3"/>
                </a:solidFill>
                <a:latin typeface="Aharoni" panose="02010803020104030203" pitchFamily="2" charset="-79"/>
                <a:cs typeface="Aharoni" panose="02010803020104030203" pitchFamily="2" charset="-79"/>
              </a:rPr>
              <a:t>CPion</a:t>
            </a:r>
            <a:r>
              <a:rPr lang="en-GB" sz="3200" dirty="0">
                <a:solidFill>
                  <a:schemeClr val="accent3"/>
                </a:solidFill>
                <a:latin typeface="Aharoni" panose="02010803020104030203" pitchFamily="2" charset="-79"/>
                <a:cs typeface="Aharoni" panose="02010803020104030203" pitchFamily="2" charset="-79"/>
              </a:rPr>
              <a:t> is a graphical user interface that allows exploring mass spectral interferences and creating a target ion list, which excludes the interfering m/z values</a:t>
            </a:r>
          </a:p>
        </p:txBody>
      </p:sp>
      <p:sp>
        <p:nvSpPr>
          <p:cNvPr id="50" name="TextBox 49">
            <a:extLst>
              <a:ext uri="{FF2B5EF4-FFF2-40B4-BE49-F238E27FC236}">
                <a16:creationId xmlns:a16="http://schemas.microsoft.com/office/drawing/2014/main" id="{E9C35088-E230-4298-F6C0-8D7A912B7A8C}"/>
              </a:ext>
            </a:extLst>
          </p:cNvPr>
          <p:cNvSpPr txBox="1"/>
          <p:nvPr/>
        </p:nvSpPr>
        <p:spPr>
          <a:xfrm>
            <a:off x="6054751" y="15076937"/>
            <a:ext cx="6812788" cy="304698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Skyline is open-source software that allows integrating the mass spectrometric data based on the target list created by </a:t>
            </a:r>
            <a:r>
              <a:rPr lang="en-GB" sz="3200" dirty="0" err="1">
                <a:solidFill>
                  <a:srgbClr val="62468C"/>
                </a:solidFill>
                <a:latin typeface="Aharoni" panose="02010803020104030203" pitchFamily="2" charset="-79"/>
                <a:cs typeface="Aharoni" panose="02010803020104030203" pitchFamily="2" charset="-79"/>
              </a:rPr>
              <a:t>CPion</a:t>
            </a:r>
            <a:r>
              <a:rPr lang="en-GB" sz="3200" dirty="0">
                <a:solidFill>
                  <a:srgbClr val="62468C"/>
                </a:solidFill>
                <a:latin typeface="Aharoni" panose="02010803020104030203" pitchFamily="2" charset="-79"/>
                <a:cs typeface="Aharoni" panose="02010803020104030203" pitchFamily="2" charset="-79"/>
              </a:rPr>
              <a:t> and does not necessitate prior data conversion</a:t>
            </a:r>
          </a:p>
        </p:txBody>
      </p:sp>
      <p:sp>
        <p:nvSpPr>
          <p:cNvPr id="51" name="TextBox 50">
            <a:extLst>
              <a:ext uri="{FF2B5EF4-FFF2-40B4-BE49-F238E27FC236}">
                <a16:creationId xmlns:a16="http://schemas.microsoft.com/office/drawing/2014/main" id="{B6E26308-A180-E245-08B9-1C80C99101D9}"/>
              </a:ext>
            </a:extLst>
          </p:cNvPr>
          <p:cNvSpPr txBox="1"/>
          <p:nvPr/>
        </p:nvSpPr>
        <p:spPr>
          <a:xfrm>
            <a:off x="6054750" y="21389822"/>
            <a:ext cx="6812785" cy="2554545"/>
          </a:xfrm>
          <a:prstGeom prst="rect">
            <a:avLst/>
          </a:prstGeom>
          <a:noFill/>
        </p:spPr>
        <p:txBody>
          <a:bodyPr wrap="square">
            <a:spAutoFit/>
          </a:bodyPr>
          <a:lstStyle/>
          <a:p>
            <a:pPr algn="just"/>
            <a:r>
              <a:rPr lang="en-GB" sz="3200" dirty="0" err="1">
                <a:solidFill>
                  <a:schemeClr val="accent1"/>
                </a:solidFill>
                <a:latin typeface="Aharoni" panose="02010803020104030203" pitchFamily="2" charset="-79"/>
                <a:cs typeface="Aharoni" panose="02010803020104030203" pitchFamily="2" charset="-79"/>
              </a:rPr>
              <a:t>CPquant</a:t>
            </a:r>
            <a:r>
              <a:rPr lang="en-GB" sz="3200" dirty="0">
                <a:solidFill>
                  <a:schemeClr val="accent1"/>
                </a:solidFill>
                <a:latin typeface="Aharoni" panose="02010803020104030203" pitchFamily="2" charset="-79"/>
                <a:cs typeface="Aharoni" panose="02010803020104030203" pitchFamily="2" charset="-79"/>
              </a:rPr>
              <a:t> is a graphical user interface that allows quantifying the integration results from Skyline using the homologue deconvolution method</a:t>
            </a:r>
          </a:p>
        </p:txBody>
      </p:sp>
      <p:sp>
        <p:nvSpPr>
          <p:cNvPr id="52" name="TextBox 51">
            <a:extLst>
              <a:ext uri="{FF2B5EF4-FFF2-40B4-BE49-F238E27FC236}">
                <a16:creationId xmlns:a16="http://schemas.microsoft.com/office/drawing/2014/main" id="{B7FE02F9-C6F0-D5DE-0B98-A395D63AACEC}"/>
              </a:ext>
            </a:extLst>
          </p:cNvPr>
          <p:cNvSpPr txBox="1"/>
          <p:nvPr/>
        </p:nvSpPr>
        <p:spPr>
          <a:xfrm>
            <a:off x="9438213" y="25484080"/>
            <a:ext cx="7583873" cy="1077218"/>
          </a:xfrm>
          <a:prstGeom prst="rect">
            <a:avLst/>
          </a:prstGeom>
          <a:noFill/>
        </p:spPr>
        <p:txBody>
          <a:bodyPr wrap="square">
            <a:spAutoFit/>
          </a:bodyPr>
          <a:lstStyle/>
          <a:p>
            <a:pPr algn="just"/>
            <a:r>
              <a:rPr lang="en-GB" sz="3200" dirty="0">
                <a:solidFill>
                  <a:schemeClr val="tx2">
                    <a:lumMod val="75000"/>
                    <a:lumOff val="25000"/>
                  </a:schemeClr>
                </a:solidFill>
                <a:latin typeface="Aharoni" panose="02010803020104030203" pitchFamily="2" charset="-79"/>
                <a:cs typeface="Aharoni" panose="02010803020104030203" pitchFamily="2" charset="-79"/>
                <a:hlinkClick r:id="rId2"/>
              </a:rPr>
              <a:t>idoia.beloqui.ezquer@liu.se</a:t>
            </a:r>
            <a:endParaRPr lang="en-GB" sz="3200" dirty="0">
              <a:solidFill>
                <a:schemeClr val="tx2">
                  <a:lumMod val="75000"/>
                  <a:lumOff val="25000"/>
                </a:schemeClr>
              </a:solidFill>
              <a:latin typeface="Aharoni" panose="02010803020104030203" pitchFamily="2" charset="-79"/>
              <a:cs typeface="Aharoni" panose="02010803020104030203" pitchFamily="2" charset="-79"/>
            </a:endParaRPr>
          </a:p>
          <a:p>
            <a:pPr algn="just"/>
            <a:r>
              <a:rPr lang="en-GB" sz="3200" dirty="0">
                <a:solidFill>
                  <a:schemeClr val="tx2">
                    <a:lumMod val="75000"/>
                    <a:lumOff val="25000"/>
                  </a:schemeClr>
                </a:solidFill>
                <a:latin typeface="Aharoni" panose="02010803020104030203" pitchFamily="2" charset="-79"/>
                <a:cs typeface="Aharoni" panose="02010803020104030203" pitchFamily="2" charset="-79"/>
                <a:hlinkClick r:id="rId3"/>
              </a:rPr>
              <a:t>thanh.wang@liu.se</a:t>
            </a:r>
            <a:endParaRPr lang="en-GB" sz="3200" dirty="0">
              <a:solidFill>
                <a:schemeClr val="tx2">
                  <a:lumMod val="75000"/>
                  <a:lumOff val="25000"/>
                </a:schemeClr>
              </a:solidFill>
              <a:latin typeface="Aharoni" panose="02010803020104030203" pitchFamily="2" charset="-79"/>
              <a:cs typeface="Aharoni" panose="02010803020104030203" pitchFamily="2" charset="-79"/>
            </a:endParaRPr>
          </a:p>
        </p:txBody>
      </p:sp>
      <p:sp>
        <p:nvSpPr>
          <p:cNvPr id="56" name="TextBox 55">
            <a:extLst>
              <a:ext uri="{FF2B5EF4-FFF2-40B4-BE49-F238E27FC236}">
                <a16:creationId xmlns:a16="http://schemas.microsoft.com/office/drawing/2014/main" id="{C19181D1-889A-DFF6-2439-70A11750559B}"/>
              </a:ext>
            </a:extLst>
          </p:cNvPr>
          <p:cNvSpPr txBox="1"/>
          <p:nvPr/>
        </p:nvSpPr>
        <p:spPr>
          <a:xfrm>
            <a:off x="6217735" y="25523821"/>
            <a:ext cx="4456237" cy="1077218"/>
          </a:xfrm>
          <a:prstGeom prst="rect">
            <a:avLst/>
          </a:prstGeom>
          <a:noFill/>
        </p:spPr>
        <p:txBody>
          <a:bodyPr wrap="square">
            <a:spAutoFit/>
          </a:bodyPr>
          <a:lstStyle/>
          <a:p>
            <a:pPr algn="just"/>
            <a:r>
              <a:rPr lang="en-GB" sz="3200" dirty="0">
                <a:solidFill>
                  <a:schemeClr val="tx2">
                    <a:lumMod val="75000"/>
                    <a:lumOff val="25000"/>
                  </a:schemeClr>
                </a:solidFill>
                <a:latin typeface="Aharoni" panose="02010803020104030203" pitchFamily="2" charset="-79"/>
                <a:cs typeface="Aharoni" panose="02010803020104030203" pitchFamily="2" charset="-79"/>
              </a:rPr>
              <a:t>CONTACT INFORMATION:</a:t>
            </a:r>
          </a:p>
        </p:txBody>
      </p:sp>
      <p:pic>
        <p:nvPicPr>
          <p:cNvPr id="4" name="Picture 3" descr="A qr code on a white background&#10;&#10;Description automatically generated">
            <a:extLst>
              <a:ext uri="{FF2B5EF4-FFF2-40B4-BE49-F238E27FC236}">
                <a16:creationId xmlns:a16="http://schemas.microsoft.com/office/drawing/2014/main" id="{AC077CEA-69CD-069C-A436-67BF3C6B5680}"/>
              </a:ext>
            </a:extLst>
          </p:cNvPr>
          <p:cNvPicPr>
            <a:picLocks noChangeAspect="1"/>
          </p:cNvPicPr>
          <p:nvPr/>
        </p:nvPicPr>
        <p:blipFill>
          <a:blip r:embed="rId4">
            <a:extLst>
              <a:ext uri="{28A0092B-C50C-407E-A947-70E740481C1C}">
                <a14:useLocalDpi xmlns:a14="http://schemas.microsoft.com/office/drawing/2010/main" val="0"/>
              </a:ext>
            </a:extLst>
          </a:blip>
          <a:srcRect l="9761" t="10952" r="10329" b="11390"/>
          <a:stretch/>
        </p:blipFill>
        <p:spPr>
          <a:xfrm>
            <a:off x="14495765" y="2259840"/>
            <a:ext cx="1126486" cy="1094732"/>
          </a:xfrm>
          <a:prstGeom prst="rect">
            <a:avLst/>
          </a:prstGeom>
        </p:spPr>
      </p:pic>
      <p:sp>
        <p:nvSpPr>
          <p:cNvPr id="6" name="TextBox 5">
            <a:extLst>
              <a:ext uri="{FF2B5EF4-FFF2-40B4-BE49-F238E27FC236}">
                <a16:creationId xmlns:a16="http://schemas.microsoft.com/office/drawing/2014/main" id="{0C011D4B-FAA5-DE6F-4EB6-8484145FC8F4}"/>
              </a:ext>
            </a:extLst>
          </p:cNvPr>
          <p:cNvSpPr txBox="1"/>
          <p:nvPr/>
        </p:nvSpPr>
        <p:spPr>
          <a:xfrm>
            <a:off x="8445854" y="3500906"/>
            <a:ext cx="12088368" cy="553998"/>
          </a:xfrm>
          <a:prstGeom prst="rect">
            <a:avLst/>
          </a:prstGeom>
          <a:noFill/>
        </p:spPr>
        <p:txBody>
          <a:bodyPr wrap="square">
            <a:spAutoFit/>
          </a:bodyPr>
          <a:lstStyle/>
          <a:p>
            <a:r>
              <a:rPr lang="en-US" sz="3000" dirty="0">
                <a:solidFill>
                  <a:schemeClr val="bg1"/>
                </a:solidFill>
                <a:latin typeface="Aharoni" panose="02010803020104030203" pitchFamily="2" charset="-79"/>
                <a:cs typeface="Aharoni" panose="02010803020104030203" pitchFamily="2" charset="-79"/>
              </a:rPr>
              <a:t>https://github.com/WBS-TW/CPxplorer</a:t>
            </a:r>
          </a:p>
        </p:txBody>
      </p:sp>
      <p:sp>
        <p:nvSpPr>
          <p:cNvPr id="7" name="TextBox 6">
            <a:extLst>
              <a:ext uri="{FF2B5EF4-FFF2-40B4-BE49-F238E27FC236}">
                <a16:creationId xmlns:a16="http://schemas.microsoft.com/office/drawing/2014/main" id="{49FDA176-B078-6C94-49E9-ED14AC72F8E4}"/>
              </a:ext>
            </a:extLst>
          </p:cNvPr>
          <p:cNvSpPr txBox="1"/>
          <p:nvPr/>
        </p:nvSpPr>
        <p:spPr>
          <a:xfrm>
            <a:off x="1613683" y="4756916"/>
            <a:ext cx="11253858" cy="861774"/>
          </a:xfrm>
          <a:prstGeom prst="rect">
            <a:avLst/>
          </a:prstGeom>
          <a:noFill/>
        </p:spPr>
        <p:txBody>
          <a:bodyPr wrap="square" rtlCol="0">
            <a:spAutoFit/>
          </a:bodyPr>
          <a:lstStyle/>
          <a:p>
            <a:pPr algn="ctr"/>
            <a:r>
              <a:rPr lang="en-US" sz="5000" b="1" dirty="0">
                <a:solidFill>
                  <a:schemeClr val="bg1"/>
                </a:solidFill>
                <a:latin typeface="Arial Black" panose="020B0A04020102020204" pitchFamily="34" charset="0"/>
              </a:rPr>
              <a:t>WORKFLOW</a:t>
            </a:r>
          </a:p>
        </p:txBody>
      </p:sp>
      <p:pic>
        <p:nvPicPr>
          <p:cNvPr id="3" name="Picture 2" descr="A qr code on a white background&#10;&#10;AI-generated content may be incorrect.">
            <a:extLst>
              <a:ext uri="{FF2B5EF4-FFF2-40B4-BE49-F238E27FC236}">
                <a16:creationId xmlns:a16="http://schemas.microsoft.com/office/drawing/2014/main" id="{5F769E6B-5878-361C-53C6-F176255F6EA1}"/>
              </a:ext>
            </a:extLst>
          </p:cNvPr>
          <p:cNvPicPr>
            <a:picLocks noChangeAspect="1"/>
          </p:cNvPicPr>
          <p:nvPr/>
        </p:nvPicPr>
        <p:blipFill>
          <a:blip r:embed="rId5">
            <a:extLst>
              <a:ext uri="{28A0092B-C50C-407E-A947-70E740481C1C}">
                <a14:useLocalDpi xmlns:a14="http://schemas.microsoft.com/office/drawing/2010/main" val="0"/>
              </a:ext>
            </a:extLst>
          </a:blip>
          <a:srcRect l="1460" r="7152" b="6859"/>
          <a:stretch/>
        </p:blipFill>
        <p:spPr>
          <a:xfrm>
            <a:off x="13017986" y="15010427"/>
            <a:ext cx="2506478" cy="2554545"/>
          </a:xfrm>
          <a:prstGeom prst="rect">
            <a:avLst/>
          </a:prstGeom>
        </p:spPr>
      </p:pic>
      <p:pic>
        <p:nvPicPr>
          <p:cNvPr id="8" name="Picture 7" descr="A qr code on a white background&#10;&#10;AI-generated content may be incorrect.">
            <a:extLst>
              <a:ext uri="{FF2B5EF4-FFF2-40B4-BE49-F238E27FC236}">
                <a16:creationId xmlns:a16="http://schemas.microsoft.com/office/drawing/2014/main" id="{52294C6A-E7BA-A424-74FE-73BD2C8FC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57824" y="9138151"/>
            <a:ext cx="2710721" cy="2710721"/>
          </a:xfrm>
          <a:prstGeom prst="rect">
            <a:avLst/>
          </a:prstGeom>
        </p:spPr>
      </p:pic>
      <p:pic>
        <p:nvPicPr>
          <p:cNvPr id="10" name="Picture 9" descr="A qr code on a white background&#10;&#10;AI-generated content may be incorrect.">
            <a:extLst>
              <a:ext uri="{FF2B5EF4-FFF2-40B4-BE49-F238E27FC236}">
                <a16:creationId xmlns:a16="http://schemas.microsoft.com/office/drawing/2014/main" id="{67F93328-CBA9-AA0E-B351-889B3A714999}"/>
              </a:ext>
            </a:extLst>
          </p:cNvPr>
          <p:cNvPicPr>
            <a:picLocks noChangeAspect="1"/>
          </p:cNvPicPr>
          <p:nvPr/>
        </p:nvPicPr>
        <p:blipFill>
          <a:blip r:embed="rId7">
            <a:extLst>
              <a:ext uri="{28A0092B-C50C-407E-A947-70E740481C1C}">
                <a14:useLocalDpi xmlns:a14="http://schemas.microsoft.com/office/drawing/2010/main" val="0"/>
              </a:ext>
            </a:extLst>
          </a:blip>
          <a:srcRect r="4660" b="3035"/>
          <a:stretch/>
        </p:blipFill>
        <p:spPr>
          <a:xfrm>
            <a:off x="12955602" y="21281944"/>
            <a:ext cx="2666650" cy="2712099"/>
          </a:xfrm>
          <a:prstGeom prst="rect">
            <a:avLst/>
          </a:prstGeom>
        </p:spPr>
      </p:pic>
      <p:pic>
        <p:nvPicPr>
          <p:cNvPr id="11" name="Picture 10">
            <a:extLst>
              <a:ext uri="{FF2B5EF4-FFF2-40B4-BE49-F238E27FC236}">
                <a16:creationId xmlns:a16="http://schemas.microsoft.com/office/drawing/2014/main" id="{CE2FE44F-BDB3-C77B-B7D8-E117161B7DCA}"/>
              </a:ext>
            </a:extLst>
          </p:cNvPr>
          <p:cNvPicPr>
            <a:picLocks noChangeAspect="1"/>
          </p:cNvPicPr>
          <p:nvPr/>
        </p:nvPicPr>
        <p:blipFill>
          <a:blip r:embed="rId8"/>
          <a:stretch>
            <a:fillRect/>
          </a:stretch>
        </p:blipFill>
        <p:spPr>
          <a:xfrm>
            <a:off x="4799728" y="25317833"/>
            <a:ext cx="1400747" cy="1525990"/>
          </a:xfrm>
          <a:prstGeom prst="rect">
            <a:avLst/>
          </a:prstGeom>
        </p:spPr>
      </p:pic>
    </p:spTree>
    <p:extLst>
      <p:ext uri="{BB962C8B-B14F-4D97-AF65-F5344CB8AC3E}">
        <p14:creationId xmlns:p14="http://schemas.microsoft.com/office/powerpoint/2010/main" val="30909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221D4-A8D3-9ADF-A2EE-91716EA4F1B6}"/>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ECB145D6-EE28-C5DA-4DF0-347216234BEE}"/>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2B5B6D0-E777-D41E-131A-0F22574F7BAF}"/>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85CF323-2147-DF54-7823-B7F67E57B34F}"/>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B783322D-B5CB-6F1C-3F33-46EEF0A80EDE}"/>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35E81B1-A8A1-EB43-9719-CBB15D7D6107}"/>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D0D1C24-744F-9409-9713-0B42E453CC0F}"/>
              </a:ext>
            </a:extLst>
          </p:cNvPr>
          <p:cNvSpPr/>
          <p:nvPr/>
        </p:nvSpPr>
        <p:spPr>
          <a:xfrm>
            <a:off x="1872378" y="1395063"/>
            <a:ext cx="14872387"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2C8A7F7-ED10-AA4F-81F8-94C44A4DBF7F}"/>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104B623D-C1A7-A0AA-135E-EFEFC6BCF87F}"/>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597FEB4-760D-9109-7878-491A1F2EA972}"/>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B4C0AE-C747-62CD-2DAF-846846526DC9}"/>
              </a:ext>
            </a:extLst>
          </p:cNvPr>
          <p:cNvSpPr txBox="1"/>
          <p:nvPr/>
        </p:nvSpPr>
        <p:spPr>
          <a:xfrm>
            <a:off x="18146724" y="26187747"/>
            <a:ext cx="631115"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1</a:t>
            </a:r>
          </a:p>
        </p:txBody>
      </p:sp>
      <p:grpSp>
        <p:nvGrpSpPr>
          <p:cNvPr id="12" name="Group 11">
            <a:extLst>
              <a:ext uri="{FF2B5EF4-FFF2-40B4-BE49-F238E27FC236}">
                <a16:creationId xmlns:a16="http://schemas.microsoft.com/office/drawing/2014/main" id="{E0FD07CC-85FC-15E2-B1DE-4BC361821141}"/>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F59D095D-9A6B-5675-2D9C-05E652A38DF5}"/>
                </a:ext>
              </a:extLst>
            </p:cNvPr>
            <p:cNvSpPr/>
            <p:nvPr/>
          </p:nvSpPr>
          <p:spPr>
            <a:xfrm>
              <a:off x="18745655" y="2918193"/>
              <a:ext cx="7631758" cy="6444663"/>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1F09F93-533E-B656-19DA-269001C4B167}"/>
                </a:ext>
              </a:extLst>
            </p:cNvPr>
            <p:cNvSpPr/>
            <p:nvPr/>
          </p:nvSpPr>
          <p:spPr>
            <a:xfrm>
              <a:off x="17849059" y="1973651"/>
              <a:ext cx="9078892" cy="7973976"/>
            </a:xfrm>
            <a:prstGeom prst="ellipse">
              <a:avLst/>
            </a:prstGeom>
            <a:noFill/>
            <a:ln w="1905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874EE475-B2DC-2FDD-01D6-E2EB105C538E}"/>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err="1">
                <a:solidFill>
                  <a:schemeClr val="bg1"/>
                </a:solidFill>
                <a:latin typeface="Arial Black" panose="020B0A04020102020204" pitchFamily="34" charset="0"/>
              </a:rPr>
              <a:t>CPion</a:t>
            </a:r>
            <a:endParaRPr lang="en-US" sz="6000" b="1" dirty="0">
              <a:solidFill>
                <a:schemeClr val="bg1"/>
              </a:solidFill>
              <a:latin typeface="Arial Black" panose="020B0A04020102020204" pitchFamily="34" charset="0"/>
            </a:endParaRPr>
          </a:p>
        </p:txBody>
      </p:sp>
      <p:cxnSp>
        <p:nvCxnSpPr>
          <p:cNvPr id="16" name="Straight Connector 15">
            <a:extLst>
              <a:ext uri="{FF2B5EF4-FFF2-40B4-BE49-F238E27FC236}">
                <a16:creationId xmlns:a16="http://schemas.microsoft.com/office/drawing/2014/main" id="{D3DAE589-F540-069A-DCEF-CD42F89E69A9}"/>
              </a:ext>
            </a:extLst>
          </p:cNvPr>
          <p:cNvCxnSpPr>
            <a:cxnSpLocks/>
          </p:cNvCxnSpPr>
          <p:nvPr/>
        </p:nvCxnSpPr>
        <p:spPr>
          <a:xfrm>
            <a:off x="5070630" y="3024248"/>
            <a:ext cx="1097280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49" name="TextBox 48">
            <a:extLst>
              <a:ext uri="{FF2B5EF4-FFF2-40B4-BE49-F238E27FC236}">
                <a16:creationId xmlns:a16="http://schemas.microsoft.com/office/drawing/2014/main" id="{0E71D810-E7AD-4B4D-C02B-87573455F85C}"/>
              </a:ext>
            </a:extLst>
          </p:cNvPr>
          <p:cNvSpPr txBox="1"/>
          <p:nvPr/>
        </p:nvSpPr>
        <p:spPr>
          <a:xfrm>
            <a:off x="2567357" y="3420553"/>
            <a:ext cx="13708963" cy="2554545"/>
          </a:xfrm>
          <a:prstGeom prst="rect">
            <a:avLst/>
          </a:prstGeom>
          <a:noFill/>
        </p:spPr>
        <p:txBody>
          <a:bodyPr wrap="square">
            <a:spAutoFit/>
          </a:bodyPr>
          <a:lstStyle/>
          <a:p>
            <a:pPr algn="just"/>
            <a:r>
              <a:rPr lang="en-GB" sz="3200" dirty="0" err="1">
                <a:solidFill>
                  <a:schemeClr val="accent3"/>
                </a:solidFill>
                <a:latin typeface="Aharoni" panose="02010803020104030203" pitchFamily="2" charset="-79"/>
                <a:cs typeface="Aharoni" panose="02010803020104030203" pitchFamily="2" charset="-79"/>
              </a:rPr>
              <a:t>CPion</a:t>
            </a:r>
            <a:r>
              <a:rPr lang="en-GB" sz="3200" dirty="0">
                <a:solidFill>
                  <a:schemeClr val="accent3"/>
                </a:solidFill>
                <a:latin typeface="Aharoni" panose="02010803020104030203" pitchFamily="2" charset="-79"/>
                <a:cs typeface="Aharoni" panose="02010803020104030203" pitchFamily="2" charset="-79"/>
              </a:rPr>
              <a:t> is a module part of the </a:t>
            </a:r>
            <a:r>
              <a:rPr lang="en-GB" sz="3200" dirty="0" err="1">
                <a:solidFill>
                  <a:schemeClr val="accent3"/>
                </a:solidFill>
                <a:latin typeface="Aharoni" panose="02010803020104030203" pitchFamily="2" charset="-79"/>
                <a:cs typeface="Aharoni" panose="02010803020104030203" pitchFamily="2" charset="-79"/>
              </a:rPr>
              <a:t>CPxplorer</a:t>
            </a:r>
            <a:r>
              <a:rPr lang="en-GB" sz="3200" dirty="0">
                <a:solidFill>
                  <a:schemeClr val="accent3"/>
                </a:solidFill>
                <a:latin typeface="Aharoni" panose="02010803020104030203" pitchFamily="2" charset="-79"/>
                <a:cs typeface="Aharoni" panose="02010803020104030203" pitchFamily="2" charset="-79"/>
              </a:rPr>
              <a:t> package. It consists of an </a:t>
            </a:r>
            <a:r>
              <a:rPr lang="en-GB" sz="3200" dirty="0" err="1">
                <a:solidFill>
                  <a:schemeClr val="accent3"/>
                </a:solidFill>
                <a:latin typeface="Aharoni" panose="02010803020104030203" pitchFamily="2" charset="-79"/>
                <a:cs typeface="Aharoni" panose="02010803020104030203" pitchFamily="2" charset="-79"/>
              </a:rPr>
              <a:t>Rstudio</a:t>
            </a:r>
            <a:r>
              <a:rPr lang="en-GB" sz="3200" dirty="0">
                <a:solidFill>
                  <a:schemeClr val="accent3"/>
                </a:solidFill>
                <a:latin typeface="Aharoni" panose="02010803020104030203" pitchFamily="2" charset="-79"/>
                <a:cs typeface="Aharoni" panose="02010803020104030203" pitchFamily="2" charset="-79"/>
              </a:rPr>
              <a:t> based app whose code source can be found at </a:t>
            </a:r>
            <a:r>
              <a:rPr lang="en-GB" sz="3200" dirty="0">
                <a:solidFill>
                  <a:schemeClr val="accent3"/>
                </a:solidFill>
                <a:latin typeface="Aharoni" panose="02010803020104030203" pitchFamily="2" charset="-79"/>
                <a:cs typeface="Aharoni" panose="02010803020104030203" pitchFamily="2" charset="-79"/>
                <a:hlinkClick r:id="rId3"/>
              </a:rPr>
              <a:t>https://github.com/WBS-TW/CPxplorer</a:t>
            </a:r>
            <a:r>
              <a:rPr lang="en-GB" sz="3200" dirty="0">
                <a:solidFill>
                  <a:schemeClr val="accent3"/>
                </a:solidFill>
                <a:latin typeface="Aharoni" panose="02010803020104030203" pitchFamily="2" charset="-79"/>
                <a:cs typeface="Aharoni" panose="02010803020104030203" pitchFamily="2" charset="-79"/>
              </a:rPr>
              <a:t>. It can also be opened directly on the browser at </a:t>
            </a:r>
            <a:r>
              <a:rPr lang="en-GB" sz="3200" dirty="0">
                <a:solidFill>
                  <a:schemeClr val="accent3"/>
                </a:solidFill>
                <a:latin typeface="Aharoni" panose="02010803020104030203" pitchFamily="2" charset="-79"/>
                <a:cs typeface="Aharoni" panose="02010803020104030203" pitchFamily="2" charset="-79"/>
                <a:hlinkClick r:id="rId4"/>
              </a:rPr>
              <a:t>https://wbs-tw.github.io/CPions_Shinylive/</a:t>
            </a:r>
            <a:r>
              <a:rPr lang="en-GB" sz="3200" dirty="0">
                <a:solidFill>
                  <a:schemeClr val="accent3"/>
                </a:solidFill>
                <a:latin typeface="Aharoni" panose="02010803020104030203" pitchFamily="2" charset="-79"/>
                <a:cs typeface="Aharoni" panose="02010803020104030203" pitchFamily="2" charset="-79"/>
              </a:rPr>
              <a:t>, and this method does not require to be downloaded and installed. </a:t>
            </a:r>
          </a:p>
        </p:txBody>
      </p:sp>
      <p:sp>
        <p:nvSpPr>
          <p:cNvPr id="6" name="TextBox 5">
            <a:extLst>
              <a:ext uri="{FF2B5EF4-FFF2-40B4-BE49-F238E27FC236}">
                <a16:creationId xmlns:a16="http://schemas.microsoft.com/office/drawing/2014/main" id="{A4418991-02DF-B2CC-878F-5D25E4386F85}"/>
              </a:ext>
            </a:extLst>
          </p:cNvPr>
          <p:cNvSpPr txBox="1"/>
          <p:nvPr/>
        </p:nvSpPr>
        <p:spPr>
          <a:xfrm>
            <a:off x="5354445" y="2050863"/>
            <a:ext cx="11253858" cy="1015663"/>
          </a:xfrm>
          <a:prstGeom prst="rect">
            <a:avLst/>
          </a:prstGeom>
          <a:noFill/>
        </p:spPr>
        <p:txBody>
          <a:bodyPr wrap="square" rtlCol="0">
            <a:spAutoFit/>
          </a:bodyPr>
          <a:lstStyle/>
          <a:p>
            <a:pPr algn="ctr"/>
            <a:r>
              <a:rPr lang="en-US" sz="6000" b="1" dirty="0">
                <a:solidFill>
                  <a:schemeClr val="accent3"/>
                </a:solidFill>
                <a:latin typeface="Arial Black" panose="020B0A04020102020204" pitchFamily="34" charset="0"/>
              </a:rPr>
              <a:t>CREATE A TARGET LIST</a:t>
            </a:r>
          </a:p>
        </p:txBody>
      </p:sp>
      <p:pic>
        <p:nvPicPr>
          <p:cNvPr id="24" name="Picture 23">
            <a:extLst>
              <a:ext uri="{FF2B5EF4-FFF2-40B4-BE49-F238E27FC236}">
                <a16:creationId xmlns:a16="http://schemas.microsoft.com/office/drawing/2014/main" id="{0F3C1163-0405-54F0-119D-ADFE61D4539F}"/>
              </a:ext>
            </a:extLst>
          </p:cNvPr>
          <p:cNvPicPr>
            <a:picLocks noChangeAspect="1"/>
          </p:cNvPicPr>
          <p:nvPr/>
        </p:nvPicPr>
        <p:blipFill>
          <a:blip r:embed="rId5"/>
          <a:stretch>
            <a:fillRect/>
          </a:stretch>
        </p:blipFill>
        <p:spPr>
          <a:xfrm>
            <a:off x="2629308" y="9556536"/>
            <a:ext cx="11500596" cy="12789315"/>
          </a:xfrm>
          <a:prstGeom prst="rect">
            <a:avLst/>
          </a:prstGeom>
        </p:spPr>
      </p:pic>
      <p:sp>
        <p:nvSpPr>
          <p:cNvPr id="2" name="Right Brace 1">
            <a:extLst>
              <a:ext uri="{FF2B5EF4-FFF2-40B4-BE49-F238E27FC236}">
                <a16:creationId xmlns:a16="http://schemas.microsoft.com/office/drawing/2014/main" id="{98BA2C43-04EC-639C-F01F-640D4986BFA2}"/>
              </a:ext>
            </a:extLst>
          </p:cNvPr>
          <p:cNvSpPr/>
          <p:nvPr/>
        </p:nvSpPr>
        <p:spPr>
          <a:xfrm>
            <a:off x="9695190" y="11042937"/>
            <a:ext cx="1042578" cy="7323656"/>
          </a:xfrm>
          <a:prstGeom prst="rightBrace">
            <a:avLst>
              <a:gd name="adj1" fmla="val 9568"/>
              <a:gd name="adj2" fmla="val 8562"/>
            </a:avLst>
          </a:prstGeom>
          <a:ln w="76200"/>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8D6ED569-6E02-CA88-03E6-A535C379B4B8}"/>
              </a:ext>
            </a:extLst>
          </p:cNvPr>
          <p:cNvSpPr txBox="1"/>
          <p:nvPr/>
        </p:nvSpPr>
        <p:spPr>
          <a:xfrm>
            <a:off x="10766471" y="10898488"/>
            <a:ext cx="4995203" cy="1569660"/>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Select the carbon chain length, and, chlorination and bromination degree</a:t>
            </a:r>
          </a:p>
        </p:txBody>
      </p:sp>
      <p:sp>
        <p:nvSpPr>
          <p:cNvPr id="14" name="Right Brace 13">
            <a:extLst>
              <a:ext uri="{FF2B5EF4-FFF2-40B4-BE49-F238E27FC236}">
                <a16:creationId xmlns:a16="http://schemas.microsoft.com/office/drawing/2014/main" id="{1ACB4179-0482-6434-E692-32443AC594FA}"/>
              </a:ext>
            </a:extLst>
          </p:cNvPr>
          <p:cNvSpPr/>
          <p:nvPr/>
        </p:nvSpPr>
        <p:spPr>
          <a:xfrm>
            <a:off x="9473910" y="19060217"/>
            <a:ext cx="891540" cy="984326"/>
          </a:xfrm>
          <a:prstGeom prst="rightBrace">
            <a:avLst>
              <a:gd name="adj1" fmla="val 9568"/>
              <a:gd name="adj2" fmla="val 49663"/>
            </a:avLst>
          </a:prstGeom>
          <a:ln w="76200"/>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E6EA21F-7356-8A79-B830-67759C562AD1}"/>
              </a:ext>
            </a:extLst>
          </p:cNvPr>
          <p:cNvSpPr txBox="1"/>
          <p:nvPr/>
        </p:nvSpPr>
        <p:spPr>
          <a:xfrm>
            <a:off x="10441596" y="19013771"/>
            <a:ext cx="2194947" cy="1077218"/>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Select the adduct(s)</a:t>
            </a:r>
          </a:p>
        </p:txBody>
      </p:sp>
      <p:sp>
        <p:nvSpPr>
          <p:cNvPr id="29" name="Oval 28">
            <a:extLst>
              <a:ext uri="{FF2B5EF4-FFF2-40B4-BE49-F238E27FC236}">
                <a16:creationId xmlns:a16="http://schemas.microsoft.com/office/drawing/2014/main" id="{F6146410-3E86-10EA-17C7-7BCC9CAF39DA}"/>
              </a:ext>
            </a:extLst>
          </p:cNvPr>
          <p:cNvSpPr/>
          <p:nvPr/>
        </p:nvSpPr>
        <p:spPr>
          <a:xfrm>
            <a:off x="4341534" y="9602256"/>
            <a:ext cx="2290290" cy="636165"/>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Brace 29">
            <a:extLst>
              <a:ext uri="{FF2B5EF4-FFF2-40B4-BE49-F238E27FC236}">
                <a16:creationId xmlns:a16="http://schemas.microsoft.com/office/drawing/2014/main" id="{826DF204-CA8A-2525-E71F-5CC0EFDD8DC0}"/>
              </a:ext>
            </a:extLst>
          </p:cNvPr>
          <p:cNvSpPr/>
          <p:nvPr/>
        </p:nvSpPr>
        <p:spPr>
          <a:xfrm flipH="1">
            <a:off x="12461714" y="12455777"/>
            <a:ext cx="1142835" cy="9536388"/>
          </a:xfrm>
          <a:prstGeom prst="rightBrace">
            <a:avLst>
              <a:gd name="adj1" fmla="val 9568"/>
              <a:gd name="adj2" fmla="val 75047"/>
            </a:avLst>
          </a:prstGeom>
          <a:ln w="76200"/>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18BAB78A-0898-46BF-86F2-D07889B266A2}"/>
              </a:ext>
            </a:extLst>
          </p:cNvPr>
          <p:cNvSpPr txBox="1"/>
          <p:nvPr/>
        </p:nvSpPr>
        <p:spPr>
          <a:xfrm>
            <a:off x="2560321" y="6004802"/>
            <a:ext cx="13667472" cy="2062103"/>
          </a:xfrm>
          <a:prstGeom prst="rect">
            <a:avLst/>
          </a:prstGeom>
          <a:noFill/>
        </p:spPr>
        <p:txBody>
          <a:bodyPr wrap="square">
            <a:spAutoFit/>
          </a:bodyPr>
          <a:lstStyle/>
          <a:p>
            <a:pPr algn="just"/>
            <a:r>
              <a:rPr lang="en-GB" sz="3200" dirty="0" err="1">
                <a:solidFill>
                  <a:schemeClr val="accent3"/>
                </a:solidFill>
                <a:latin typeface="Aharoni" panose="02010803020104030203" pitchFamily="2" charset="-79"/>
                <a:cs typeface="Aharoni" panose="02010803020104030203" pitchFamily="2" charset="-79"/>
              </a:rPr>
              <a:t>CPion</a:t>
            </a:r>
            <a:r>
              <a:rPr lang="en-GB" sz="3200" dirty="0">
                <a:solidFill>
                  <a:schemeClr val="accent3"/>
                </a:solidFill>
                <a:latin typeface="Aharoni" panose="02010803020104030203" pitchFamily="2" charset="-79"/>
                <a:cs typeface="Aharoni" panose="02010803020104030203" pitchFamily="2" charset="-79"/>
              </a:rPr>
              <a:t> is  a tool for exploring mass spectral interferences of compounds that are present at chlorinated paraffin (CP) mixtures, including polychlorinated alkanes (PCAs), brominated alkanes (BCAs), polychlorinated olefins (PCOs) and PCA- transformation products. </a:t>
            </a:r>
          </a:p>
        </p:txBody>
      </p:sp>
      <p:sp>
        <p:nvSpPr>
          <p:cNvPr id="35" name="TextBox 34">
            <a:extLst>
              <a:ext uri="{FF2B5EF4-FFF2-40B4-BE49-F238E27FC236}">
                <a16:creationId xmlns:a16="http://schemas.microsoft.com/office/drawing/2014/main" id="{5F3E9AE4-373E-7DCB-81B6-E65EB855F1DA}"/>
              </a:ext>
            </a:extLst>
          </p:cNvPr>
          <p:cNvSpPr txBox="1"/>
          <p:nvPr/>
        </p:nvSpPr>
        <p:spPr>
          <a:xfrm>
            <a:off x="2559712" y="8193527"/>
            <a:ext cx="13461812" cy="1077218"/>
          </a:xfrm>
          <a:prstGeom prst="rect">
            <a:avLst/>
          </a:prstGeom>
          <a:noFill/>
        </p:spPr>
        <p:txBody>
          <a:bodyPr wrap="square">
            <a:spAutoFit/>
          </a:bodyPr>
          <a:lstStyle/>
          <a:p>
            <a:r>
              <a:rPr lang="en-GB" sz="3200" dirty="0">
                <a:solidFill>
                  <a:schemeClr val="accent3"/>
                </a:solidFill>
                <a:latin typeface="Aharoni" panose="02010803020104030203" pitchFamily="2" charset="-79"/>
                <a:cs typeface="Aharoni" panose="02010803020104030203" pitchFamily="2" charset="-79"/>
              </a:rPr>
              <a:t>The user can select the compounds to be investigated at the initial window of </a:t>
            </a:r>
            <a:r>
              <a:rPr lang="en-GB" sz="3200" dirty="0" err="1">
                <a:solidFill>
                  <a:schemeClr val="accent3"/>
                </a:solidFill>
                <a:latin typeface="Aharoni" panose="02010803020104030203" pitchFamily="2" charset="-79"/>
                <a:cs typeface="Aharoni" panose="02010803020104030203" pitchFamily="2" charset="-79"/>
              </a:rPr>
              <a:t>CPion</a:t>
            </a:r>
            <a:r>
              <a:rPr lang="en-GB" sz="3200" dirty="0">
                <a:solidFill>
                  <a:schemeClr val="accent3"/>
                </a:solidFill>
                <a:latin typeface="Aharoni" panose="02010803020104030203" pitchFamily="2" charset="-79"/>
                <a:cs typeface="Aharoni" panose="02010803020104030203" pitchFamily="2" charset="-79"/>
              </a:rPr>
              <a:t>, “Normal setting”:</a:t>
            </a:r>
            <a:endParaRPr lang="en-US" sz="3200" dirty="0"/>
          </a:p>
        </p:txBody>
      </p:sp>
      <p:grpSp>
        <p:nvGrpSpPr>
          <p:cNvPr id="40" name="Group 39">
            <a:extLst>
              <a:ext uri="{FF2B5EF4-FFF2-40B4-BE49-F238E27FC236}">
                <a16:creationId xmlns:a16="http://schemas.microsoft.com/office/drawing/2014/main" id="{118293DF-103C-EDD9-0080-434BD087B780}"/>
              </a:ext>
            </a:extLst>
          </p:cNvPr>
          <p:cNvGrpSpPr/>
          <p:nvPr/>
        </p:nvGrpSpPr>
        <p:grpSpPr>
          <a:xfrm>
            <a:off x="13465462" y="12559790"/>
            <a:ext cx="2584575" cy="9349947"/>
            <a:chOff x="14395656" y="15562059"/>
            <a:chExt cx="2584575" cy="9349947"/>
          </a:xfrm>
        </p:grpSpPr>
        <p:pic>
          <p:nvPicPr>
            <p:cNvPr id="32" name="Picture 31">
              <a:extLst>
                <a:ext uri="{FF2B5EF4-FFF2-40B4-BE49-F238E27FC236}">
                  <a16:creationId xmlns:a16="http://schemas.microsoft.com/office/drawing/2014/main" id="{7EB9486B-79FA-D2F9-ACF0-209C23CC1B0E}"/>
                </a:ext>
              </a:extLst>
            </p:cNvPr>
            <p:cNvPicPr>
              <a:picLocks noChangeAspect="1"/>
            </p:cNvPicPr>
            <p:nvPr/>
          </p:nvPicPr>
          <p:blipFill>
            <a:blip r:embed="rId6"/>
            <a:srcRect r="69659"/>
            <a:stretch/>
          </p:blipFill>
          <p:spPr>
            <a:xfrm>
              <a:off x="14395656" y="15562059"/>
              <a:ext cx="2502139" cy="4338371"/>
            </a:xfrm>
            <a:prstGeom prst="rect">
              <a:avLst/>
            </a:prstGeom>
          </p:spPr>
        </p:pic>
        <p:pic>
          <p:nvPicPr>
            <p:cNvPr id="37" name="Picture 36">
              <a:extLst>
                <a:ext uri="{FF2B5EF4-FFF2-40B4-BE49-F238E27FC236}">
                  <a16:creationId xmlns:a16="http://schemas.microsoft.com/office/drawing/2014/main" id="{EA034754-F109-C6EA-CB06-7D2D7FB7CC58}"/>
                </a:ext>
              </a:extLst>
            </p:cNvPr>
            <p:cNvPicPr>
              <a:picLocks noChangeAspect="1"/>
            </p:cNvPicPr>
            <p:nvPr/>
          </p:nvPicPr>
          <p:blipFill>
            <a:blip r:embed="rId7"/>
            <a:srcRect l="6974" t="4489" r="23212" b="14211"/>
            <a:stretch/>
          </p:blipFill>
          <p:spPr>
            <a:xfrm>
              <a:off x="14395657" y="19576696"/>
              <a:ext cx="2556061" cy="3724712"/>
            </a:xfrm>
            <a:prstGeom prst="rect">
              <a:avLst/>
            </a:prstGeom>
          </p:spPr>
        </p:pic>
        <p:pic>
          <p:nvPicPr>
            <p:cNvPr id="39" name="Picture 38">
              <a:extLst>
                <a:ext uri="{FF2B5EF4-FFF2-40B4-BE49-F238E27FC236}">
                  <a16:creationId xmlns:a16="http://schemas.microsoft.com/office/drawing/2014/main" id="{E7795355-1FCA-D664-E3FC-99BA95BEB835}"/>
                </a:ext>
              </a:extLst>
            </p:cNvPr>
            <p:cNvPicPr>
              <a:picLocks noChangeAspect="1"/>
            </p:cNvPicPr>
            <p:nvPr/>
          </p:nvPicPr>
          <p:blipFill>
            <a:blip r:embed="rId8"/>
            <a:srcRect l="5651" t="6239" r="6373" b="12088"/>
            <a:stretch/>
          </p:blipFill>
          <p:spPr>
            <a:xfrm>
              <a:off x="14424170" y="23231181"/>
              <a:ext cx="2556061" cy="1680825"/>
            </a:xfrm>
            <a:prstGeom prst="rect">
              <a:avLst/>
            </a:prstGeom>
          </p:spPr>
        </p:pic>
      </p:grpSp>
      <p:sp>
        <p:nvSpPr>
          <p:cNvPr id="41" name="TextBox 40">
            <a:extLst>
              <a:ext uri="{FF2B5EF4-FFF2-40B4-BE49-F238E27FC236}">
                <a16:creationId xmlns:a16="http://schemas.microsoft.com/office/drawing/2014/main" id="{1395E4E1-569D-5DBE-0845-64362A2645CE}"/>
              </a:ext>
            </a:extLst>
          </p:cNvPr>
          <p:cNvSpPr txBox="1"/>
          <p:nvPr/>
        </p:nvSpPr>
        <p:spPr>
          <a:xfrm>
            <a:off x="10174023" y="22556843"/>
            <a:ext cx="5388963" cy="2062103"/>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Only the m/z values that have a relative abundance above the threshold will be generated</a:t>
            </a:r>
          </a:p>
        </p:txBody>
      </p:sp>
      <p:cxnSp>
        <p:nvCxnSpPr>
          <p:cNvPr id="43" name="Connector: Elbow 42">
            <a:extLst>
              <a:ext uri="{FF2B5EF4-FFF2-40B4-BE49-F238E27FC236}">
                <a16:creationId xmlns:a16="http://schemas.microsoft.com/office/drawing/2014/main" id="{CB9964CB-03C7-2E10-CA7A-BD92951F4620}"/>
              </a:ext>
            </a:extLst>
          </p:cNvPr>
          <p:cNvCxnSpPr>
            <a:cxnSpLocks/>
          </p:cNvCxnSpPr>
          <p:nvPr/>
        </p:nvCxnSpPr>
        <p:spPr>
          <a:xfrm rot="16200000" flipH="1">
            <a:off x="9397227" y="21091732"/>
            <a:ext cx="1834868" cy="1220630"/>
          </a:xfrm>
          <a:prstGeom prst="bentConnector3">
            <a:avLst>
              <a:gd name="adj1" fmla="val -2326"/>
            </a:avLst>
          </a:prstGeom>
          <a:ln w="76200">
            <a:tailEnd type="triangle"/>
          </a:ln>
        </p:spPr>
        <p:style>
          <a:lnRef idx="2">
            <a:schemeClr val="accent3"/>
          </a:lnRef>
          <a:fillRef idx="0">
            <a:schemeClr val="accent3"/>
          </a:fillRef>
          <a:effectRef idx="1">
            <a:schemeClr val="accent3"/>
          </a:effectRef>
          <a:fontRef idx="minor">
            <a:schemeClr val="tx1"/>
          </a:fontRef>
        </p:style>
      </p:cxnSp>
      <p:pic>
        <p:nvPicPr>
          <p:cNvPr id="46" name="Graphic 45" descr="Warning with solid fill">
            <a:extLst>
              <a:ext uri="{FF2B5EF4-FFF2-40B4-BE49-F238E27FC236}">
                <a16:creationId xmlns:a16="http://schemas.microsoft.com/office/drawing/2014/main" id="{CB0F0296-0985-C124-2A54-0F07C0E7F3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9846" y="23487950"/>
            <a:ext cx="1078322" cy="1078322"/>
          </a:xfrm>
          <a:prstGeom prst="rect">
            <a:avLst/>
          </a:prstGeom>
        </p:spPr>
      </p:pic>
      <p:sp>
        <p:nvSpPr>
          <p:cNvPr id="47" name="TextBox 46">
            <a:extLst>
              <a:ext uri="{FF2B5EF4-FFF2-40B4-BE49-F238E27FC236}">
                <a16:creationId xmlns:a16="http://schemas.microsoft.com/office/drawing/2014/main" id="{F4BA958C-1006-38A7-4527-452567B27A38}"/>
              </a:ext>
            </a:extLst>
          </p:cNvPr>
          <p:cNvSpPr txBox="1"/>
          <p:nvPr/>
        </p:nvSpPr>
        <p:spPr>
          <a:xfrm>
            <a:off x="8691008" y="9489451"/>
            <a:ext cx="561625" cy="861774"/>
          </a:xfrm>
          <a:prstGeom prst="rect">
            <a:avLst/>
          </a:prstGeom>
          <a:noFill/>
        </p:spPr>
        <p:txBody>
          <a:bodyPr wrap="square">
            <a:spAutoFit/>
          </a:bodyPr>
          <a:lstStyle/>
          <a:p>
            <a:pPr algn="just"/>
            <a:r>
              <a:rPr lang="en-GB" sz="5000" dirty="0">
                <a:solidFill>
                  <a:schemeClr val="accent3"/>
                </a:solidFill>
                <a:latin typeface="Aharoni" panose="02010803020104030203" pitchFamily="2" charset="-79"/>
                <a:cs typeface="Aharoni" panose="02010803020104030203" pitchFamily="2" charset="-79"/>
              </a:rPr>
              <a:t>*</a:t>
            </a:r>
          </a:p>
        </p:txBody>
      </p:sp>
      <p:sp>
        <p:nvSpPr>
          <p:cNvPr id="48" name="TextBox 47">
            <a:extLst>
              <a:ext uri="{FF2B5EF4-FFF2-40B4-BE49-F238E27FC236}">
                <a16:creationId xmlns:a16="http://schemas.microsoft.com/office/drawing/2014/main" id="{9BC826D0-E09D-D88C-449C-60FE8A2F47D2}"/>
              </a:ext>
            </a:extLst>
          </p:cNvPr>
          <p:cNvSpPr txBox="1"/>
          <p:nvPr/>
        </p:nvSpPr>
        <p:spPr>
          <a:xfrm>
            <a:off x="2723717" y="24585604"/>
            <a:ext cx="561625" cy="861774"/>
          </a:xfrm>
          <a:prstGeom prst="rect">
            <a:avLst/>
          </a:prstGeom>
          <a:noFill/>
        </p:spPr>
        <p:txBody>
          <a:bodyPr wrap="square">
            <a:spAutoFit/>
          </a:bodyPr>
          <a:lstStyle/>
          <a:p>
            <a:pPr algn="just"/>
            <a:r>
              <a:rPr lang="en-GB" sz="5000" dirty="0">
                <a:solidFill>
                  <a:schemeClr val="accent3"/>
                </a:solidFill>
                <a:latin typeface="Aharoni" panose="02010803020104030203" pitchFamily="2" charset="-79"/>
                <a:cs typeface="Aharoni" panose="02010803020104030203" pitchFamily="2" charset="-79"/>
              </a:rPr>
              <a:t>*</a:t>
            </a:r>
          </a:p>
        </p:txBody>
      </p:sp>
      <p:sp>
        <p:nvSpPr>
          <p:cNvPr id="50" name="TextBox 49">
            <a:extLst>
              <a:ext uri="{FF2B5EF4-FFF2-40B4-BE49-F238E27FC236}">
                <a16:creationId xmlns:a16="http://schemas.microsoft.com/office/drawing/2014/main" id="{F9F3126C-9083-DAF9-1354-148EC93B9717}"/>
              </a:ext>
            </a:extLst>
          </p:cNvPr>
          <p:cNvSpPr txBox="1"/>
          <p:nvPr/>
        </p:nvSpPr>
        <p:spPr>
          <a:xfrm>
            <a:off x="3073384" y="24784307"/>
            <a:ext cx="12501422" cy="1077218"/>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BCAs and PCA transformation products can be generated at the “Advanced setting” window </a:t>
            </a:r>
          </a:p>
        </p:txBody>
      </p:sp>
      <p:sp>
        <p:nvSpPr>
          <p:cNvPr id="53" name="Rectangle: Rounded Corners 52">
            <a:extLst>
              <a:ext uri="{FF2B5EF4-FFF2-40B4-BE49-F238E27FC236}">
                <a16:creationId xmlns:a16="http://schemas.microsoft.com/office/drawing/2014/main" id="{DE9A0F9E-EABD-206A-CBCE-8CC3E2038CEC}"/>
              </a:ext>
            </a:extLst>
          </p:cNvPr>
          <p:cNvSpPr/>
          <p:nvPr/>
        </p:nvSpPr>
        <p:spPr>
          <a:xfrm>
            <a:off x="3146204" y="21215636"/>
            <a:ext cx="6875408" cy="899532"/>
          </a:xfrm>
          <a:prstGeom prst="roundRect">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64FEFB7-32CE-625F-708B-A780EC9D5BD6}"/>
              </a:ext>
            </a:extLst>
          </p:cNvPr>
          <p:cNvSpPr txBox="1"/>
          <p:nvPr/>
        </p:nvSpPr>
        <p:spPr>
          <a:xfrm>
            <a:off x="3375806" y="22331592"/>
            <a:ext cx="6235326" cy="584775"/>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CALCULATE THE INTERFERENCES</a:t>
            </a:r>
          </a:p>
        </p:txBody>
      </p:sp>
    </p:spTree>
    <p:extLst>
      <p:ext uri="{BB962C8B-B14F-4D97-AF65-F5344CB8AC3E}">
        <p14:creationId xmlns:p14="http://schemas.microsoft.com/office/powerpoint/2010/main" val="758578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8E08-0AA2-D4D3-442F-78057CF737EB}"/>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6AAB5F9A-8A1B-D369-2E6D-529C6EBF8C8F}"/>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4E72677-3FE6-D864-F00D-8676D018A402}"/>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3B3DB5D-67D8-1252-190A-611D1BC3137F}"/>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7F20D5E6-6DC9-66DA-6794-8345EBF7C6BE}"/>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F858DFD-F8B0-38D9-F7AF-76CF75B000A0}"/>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72AE166-5F7B-B706-1339-3A7BA79036C4}"/>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D61D523-F6CE-3514-9C28-80C4D12ADC4E}"/>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7C768BBC-D4FC-1257-CD6A-5FB747738801}"/>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B45AF5-D34E-C61A-F9F5-596DA102E366}"/>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B130DE-6135-7CCA-7BC8-D1E9EDCA1AB7}"/>
              </a:ext>
            </a:extLst>
          </p:cNvPr>
          <p:cNvSpPr txBox="1"/>
          <p:nvPr/>
        </p:nvSpPr>
        <p:spPr>
          <a:xfrm>
            <a:off x="18146724" y="26187747"/>
            <a:ext cx="631115"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2</a:t>
            </a:r>
          </a:p>
        </p:txBody>
      </p:sp>
      <p:grpSp>
        <p:nvGrpSpPr>
          <p:cNvPr id="12" name="Group 11">
            <a:extLst>
              <a:ext uri="{FF2B5EF4-FFF2-40B4-BE49-F238E27FC236}">
                <a16:creationId xmlns:a16="http://schemas.microsoft.com/office/drawing/2014/main" id="{CE2643FE-24EE-409D-922D-DCABC472D6FA}"/>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BD3A84F8-DD3C-5F4F-47A7-BF57A51CFB4D}"/>
                </a:ext>
              </a:extLst>
            </p:cNvPr>
            <p:cNvSpPr/>
            <p:nvPr/>
          </p:nvSpPr>
          <p:spPr>
            <a:xfrm>
              <a:off x="18745655" y="2918193"/>
              <a:ext cx="7631758" cy="6444663"/>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24608D8-9F27-1644-B630-F429AFBA61AE}"/>
                </a:ext>
              </a:extLst>
            </p:cNvPr>
            <p:cNvSpPr/>
            <p:nvPr/>
          </p:nvSpPr>
          <p:spPr>
            <a:xfrm>
              <a:off x="17849059" y="1973651"/>
              <a:ext cx="9078892" cy="7973976"/>
            </a:xfrm>
            <a:prstGeom prst="ellipse">
              <a:avLst/>
            </a:prstGeom>
            <a:noFill/>
            <a:ln w="1905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A5D5A06-27D4-2E3C-5AF8-8A6800BB4E46}"/>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err="1">
                <a:solidFill>
                  <a:schemeClr val="bg1"/>
                </a:solidFill>
                <a:latin typeface="Arial Black" panose="020B0A04020102020204" pitchFamily="34" charset="0"/>
              </a:rPr>
              <a:t>CPion</a:t>
            </a:r>
            <a:endParaRPr lang="en-US" sz="6000" b="1" dirty="0">
              <a:solidFill>
                <a:schemeClr val="bg1"/>
              </a:solidFill>
              <a:latin typeface="Arial Black" panose="020B0A04020102020204" pitchFamily="34" charset="0"/>
            </a:endParaRPr>
          </a:p>
        </p:txBody>
      </p:sp>
      <p:cxnSp>
        <p:nvCxnSpPr>
          <p:cNvPr id="16" name="Straight Connector 15">
            <a:extLst>
              <a:ext uri="{FF2B5EF4-FFF2-40B4-BE49-F238E27FC236}">
                <a16:creationId xmlns:a16="http://schemas.microsoft.com/office/drawing/2014/main" id="{1E61EFDB-28E9-90B8-3369-67016D1608F5}"/>
              </a:ext>
            </a:extLst>
          </p:cNvPr>
          <p:cNvCxnSpPr>
            <a:cxnSpLocks/>
          </p:cNvCxnSpPr>
          <p:nvPr/>
        </p:nvCxnSpPr>
        <p:spPr>
          <a:xfrm>
            <a:off x="5070630" y="3024248"/>
            <a:ext cx="1097280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49" name="TextBox 48">
            <a:extLst>
              <a:ext uri="{FF2B5EF4-FFF2-40B4-BE49-F238E27FC236}">
                <a16:creationId xmlns:a16="http://schemas.microsoft.com/office/drawing/2014/main" id="{BC57B3D4-989F-7B4F-F326-876CB009CE69}"/>
              </a:ext>
            </a:extLst>
          </p:cNvPr>
          <p:cNvSpPr txBox="1"/>
          <p:nvPr/>
        </p:nvSpPr>
        <p:spPr>
          <a:xfrm>
            <a:off x="2606040" y="3420553"/>
            <a:ext cx="13670280" cy="2062103"/>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The ions that fit the selected parameters will be generated and compiled in a table at the “Normal settings” window. The interferences between the m/z values can be investigated at the “Interfering ions” window: </a:t>
            </a:r>
          </a:p>
        </p:txBody>
      </p:sp>
      <p:sp>
        <p:nvSpPr>
          <p:cNvPr id="6" name="TextBox 5">
            <a:extLst>
              <a:ext uri="{FF2B5EF4-FFF2-40B4-BE49-F238E27FC236}">
                <a16:creationId xmlns:a16="http://schemas.microsoft.com/office/drawing/2014/main" id="{565668FC-ED22-478C-E002-938DA2574980}"/>
              </a:ext>
            </a:extLst>
          </p:cNvPr>
          <p:cNvSpPr txBox="1"/>
          <p:nvPr/>
        </p:nvSpPr>
        <p:spPr>
          <a:xfrm>
            <a:off x="5354445" y="2050863"/>
            <a:ext cx="11253858" cy="1015663"/>
          </a:xfrm>
          <a:prstGeom prst="rect">
            <a:avLst/>
          </a:prstGeom>
          <a:noFill/>
        </p:spPr>
        <p:txBody>
          <a:bodyPr wrap="square" rtlCol="0">
            <a:spAutoFit/>
          </a:bodyPr>
          <a:lstStyle/>
          <a:p>
            <a:pPr algn="ctr"/>
            <a:r>
              <a:rPr lang="en-US" sz="6000" b="1" dirty="0">
                <a:solidFill>
                  <a:schemeClr val="accent3"/>
                </a:solidFill>
                <a:latin typeface="Arial Black" panose="020B0A04020102020204" pitchFamily="34" charset="0"/>
              </a:rPr>
              <a:t>CREATE A TARGET LIST</a:t>
            </a:r>
          </a:p>
        </p:txBody>
      </p:sp>
      <p:pic>
        <p:nvPicPr>
          <p:cNvPr id="15" name="Picture 14">
            <a:extLst>
              <a:ext uri="{FF2B5EF4-FFF2-40B4-BE49-F238E27FC236}">
                <a16:creationId xmlns:a16="http://schemas.microsoft.com/office/drawing/2014/main" id="{67D99B97-EF9A-19F4-DE78-866CBA10B6C6}"/>
              </a:ext>
            </a:extLst>
          </p:cNvPr>
          <p:cNvPicPr>
            <a:picLocks noChangeAspect="1"/>
          </p:cNvPicPr>
          <p:nvPr/>
        </p:nvPicPr>
        <p:blipFill>
          <a:blip r:embed="rId3"/>
          <a:stretch>
            <a:fillRect/>
          </a:stretch>
        </p:blipFill>
        <p:spPr>
          <a:xfrm>
            <a:off x="2606040" y="5554571"/>
            <a:ext cx="8048736" cy="4893266"/>
          </a:xfrm>
          <a:prstGeom prst="rect">
            <a:avLst/>
          </a:prstGeom>
        </p:spPr>
      </p:pic>
      <p:sp>
        <p:nvSpPr>
          <p:cNvPr id="17" name="Oval 16">
            <a:extLst>
              <a:ext uri="{FF2B5EF4-FFF2-40B4-BE49-F238E27FC236}">
                <a16:creationId xmlns:a16="http://schemas.microsoft.com/office/drawing/2014/main" id="{E120B37B-36FF-C6B4-9EB0-BF84A4013E99}"/>
              </a:ext>
            </a:extLst>
          </p:cNvPr>
          <p:cNvSpPr/>
          <p:nvPr/>
        </p:nvSpPr>
        <p:spPr>
          <a:xfrm>
            <a:off x="8620236" y="5554571"/>
            <a:ext cx="2034540" cy="660218"/>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Brace 17">
            <a:extLst>
              <a:ext uri="{FF2B5EF4-FFF2-40B4-BE49-F238E27FC236}">
                <a16:creationId xmlns:a16="http://schemas.microsoft.com/office/drawing/2014/main" id="{7955FD0B-E4AC-E4CA-B3BE-C3CC8391E360}"/>
              </a:ext>
            </a:extLst>
          </p:cNvPr>
          <p:cNvSpPr/>
          <p:nvPr/>
        </p:nvSpPr>
        <p:spPr>
          <a:xfrm>
            <a:off x="6928724" y="6925740"/>
            <a:ext cx="891540" cy="984326"/>
          </a:xfrm>
          <a:prstGeom prst="rightBrace">
            <a:avLst>
              <a:gd name="adj1" fmla="val 9568"/>
              <a:gd name="adj2" fmla="val 24116"/>
            </a:avLst>
          </a:prstGeom>
          <a:ln w="76200"/>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4AC103BC-637F-2678-27E3-FABB6E9F211C}"/>
              </a:ext>
            </a:extLst>
          </p:cNvPr>
          <p:cNvSpPr txBox="1"/>
          <p:nvPr/>
        </p:nvSpPr>
        <p:spPr>
          <a:xfrm>
            <a:off x="7895500" y="6851243"/>
            <a:ext cx="8380820" cy="1077218"/>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Select the instrumental resolution that want to be applied</a:t>
            </a:r>
          </a:p>
        </p:txBody>
      </p:sp>
      <p:sp>
        <p:nvSpPr>
          <p:cNvPr id="25" name="Rectangle: Rounded Corners 24">
            <a:extLst>
              <a:ext uri="{FF2B5EF4-FFF2-40B4-BE49-F238E27FC236}">
                <a16:creationId xmlns:a16="http://schemas.microsoft.com/office/drawing/2014/main" id="{37F097ED-3644-1848-ABF7-EB9C2CC8AAD4}"/>
              </a:ext>
            </a:extLst>
          </p:cNvPr>
          <p:cNvSpPr/>
          <p:nvPr/>
        </p:nvSpPr>
        <p:spPr>
          <a:xfrm>
            <a:off x="3122936" y="9189130"/>
            <a:ext cx="4057120" cy="899532"/>
          </a:xfrm>
          <a:prstGeom prst="roundRect">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1098F77-01EA-7C8D-1223-3BB38FC5E090}"/>
              </a:ext>
            </a:extLst>
          </p:cNvPr>
          <p:cNvSpPr txBox="1"/>
          <p:nvPr/>
        </p:nvSpPr>
        <p:spPr>
          <a:xfrm>
            <a:off x="7877350" y="8041771"/>
            <a:ext cx="8166080" cy="1077218"/>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Select the settings that want to be investigated</a:t>
            </a:r>
          </a:p>
        </p:txBody>
      </p:sp>
      <p:sp>
        <p:nvSpPr>
          <p:cNvPr id="27" name="Right Brace 26">
            <a:extLst>
              <a:ext uri="{FF2B5EF4-FFF2-40B4-BE49-F238E27FC236}">
                <a16:creationId xmlns:a16="http://schemas.microsoft.com/office/drawing/2014/main" id="{EEEB34E4-BD04-A769-66BD-B3700BE23069}"/>
              </a:ext>
            </a:extLst>
          </p:cNvPr>
          <p:cNvSpPr/>
          <p:nvPr/>
        </p:nvSpPr>
        <p:spPr>
          <a:xfrm>
            <a:off x="6985810" y="8026839"/>
            <a:ext cx="891540" cy="984326"/>
          </a:xfrm>
          <a:prstGeom prst="rightBrace">
            <a:avLst>
              <a:gd name="adj1" fmla="val 9568"/>
              <a:gd name="adj2" fmla="val 26439"/>
            </a:avLst>
          </a:prstGeom>
          <a:ln w="76200"/>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52831389-9E8E-3F9E-AD25-300423CDA322}"/>
              </a:ext>
            </a:extLst>
          </p:cNvPr>
          <p:cNvSpPr txBox="1"/>
          <p:nvPr/>
        </p:nvSpPr>
        <p:spPr>
          <a:xfrm>
            <a:off x="7446654" y="9422781"/>
            <a:ext cx="6235326" cy="584775"/>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CALCULATE THE INTERFERENCES</a:t>
            </a:r>
          </a:p>
        </p:txBody>
      </p:sp>
      <p:grpSp>
        <p:nvGrpSpPr>
          <p:cNvPr id="38" name="Group 37">
            <a:extLst>
              <a:ext uri="{FF2B5EF4-FFF2-40B4-BE49-F238E27FC236}">
                <a16:creationId xmlns:a16="http://schemas.microsoft.com/office/drawing/2014/main" id="{99CF80EA-547A-9D8E-090C-8875FE6FCD9E}"/>
              </a:ext>
            </a:extLst>
          </p:cNvPr>
          <p:cNvGrpSpPr/>
          <p:nvPr/>
        </p:nvGrpSpPr>
        <p:grpSpPr>
          <a:xfrm>
            <a:off x="2635501" y="11710336"/>
            <a:ext cx="14126717" cy="13274231"/>
            <a:chOff x="2705849" y="10751629"/>
            <a:chExt cx="14126717" cy="13274231"/>
          </a:xfrm>
        </p:grpSpPr>
        <p:grpSp>
          <p:nvGrpSpPr>
            <p:cNvPr id="30" name="Group 29">
              <a:extLst>
                <a:ext uri="{FF2B5EF4-FFF2-40B4-BE49-F238E27FC236}">
                  <a16:creationId xmlns:a16="http://schemas.microsoft.com/office/drawing/2014/main" id="{27E6EA5A-3870-3178-DD56-D2DBE2BD9D0D}"/>
                </a:ext>
              </a:extLst>
            </p:cNvPr>
            <p:cNvGrpSpPr/>
            <p:nvPr/>
          </p:nvGrpSpPr>
          <p:grpSpPr>
            <a:xfrm>
              <a:off x="2705849" y="10751629"/>
              <a:ext cx="14008722" cy="13274231"/>
              <a:chOff x="2705849" y="10751629"/>
              <a:chExt cx="14008722" cy="13274231"/>
            </a:xfrm>
          </p:grpSpPr>
          <p:pic>
            <p:nvPicPr>
              <p:cNvPr id="24" name="Picture 23">
                <a:extLst>
                  <a:ext uri="{FF2B5EF4-FFF2-40B4-BE49-F238E27FC236}">
                    <a16:creationId xmlns:a16="http://schemas.microsoft.com/office/drawing/2014/main" id="{48FBAD36-B701-FE68-04DC-9C4C6CEF2AB7}"/>
                  </a:ext>
                </a:extLst>
              </p:cNvPr>
              <p:cNvPicPr>
                <a:picLocks noChangeAspect="1"/>
              </p:cNvPicPr>
              <p:nvPr/>
            </p:nvPicPr>
            <p:blipFill>
              <a:blip r:embed="rId4"/>
              <a:srcRect l="19853" r="3337"/>
              <a:stretch/>
            </p:blipFill>
            <p:spPr>
              <a:xfrm>
                <a:off x="2705849" y="10751629"/>
                <a:ext cx="13863313" cy="11579338"/>
              </a:xfrm>
              <a:prstGeom prst="rect">
                <a:avLst/>
              </a:prstGeom>
            </p:spPr>
          </p:pic>
          <p:pic>
            <p:nvPicPr>
              <p:cNvPr id="29" name="Picture 28">
                <a:extLst>
                  <a:ext uri="{FF2B5EF4-FFF2-40B4-BE49-F238E27FC236}">
                    <a16:creationId xmlns:a16="http://schemas.microsoft.com/office/drawing/2014/main" id="{25A095FC-C3A0-A2FA-7B60-5659CE0323AE}"/>
                  </a:ext>
                </a:extLst>
              </p:cNvPr>
              <p:cNvPicPr>
                <a:picLocks noChangeAspect="1"/>
              </p:cNvPicPr>
              <p:nvPr/>
            </p:nvPicPr>
            <p:blipFill>
              <a:blip r:embed="rId5"/>
              <a:srcRect t="8624" b="53101"/>
              <a:stretch/>
            </p:blipFill>
            <p:spPr>
              <a:xfrm>
                <a:off x="2851259" y="20966066"/>
                <a:ext cx="13863312" cy="3059794"/>
              </a:xfrm>
              <a:prstGeom prst="rect">
                <a:avLst/>
              </a:prstGeom>
            </p:spPr>
          </p:pic>
        </p:grpSp>
        <p:pic>
          <p:nvPicPr>
            <p:cNvPr id="32" name="Picture 31">
              <a:extLst>
                <a:ext uri="{FF2B5EF4-FFF2-40B4-BE49-F238E27FC236}">
                  <a16:creationId xmlns:a16="http://schemas.microsoft.com/office/drawing/2014/main" id="{871A1922-F362-2F0E-4CF7-BF753E3CF3A4}"/>
                </a:ext>
              </a:extLst>
            </p:cNvPr>
            <p:cNvPicPr>
              <a:picLocks noChangeAspect="1"/>
            </p:cNvPicPr>
            <p:nvPr/>
          </p:nvPicPr>
          <p:blipFill>
            <a:blip r:embed="rId4"/>
            <a:srcRect l="85569" t="47580" r="4258" b="46436"/>
            <a:stretch/>
          </p:blipFill>
          <p:spPr>
            <a:xfrm>
              <a:off x="14261394" y="16319251"/>
              <a:ext cx="2483371" cy="937260"/>
            </a:xfrm>
            <a:prstGeom prst="rect">
              <a:avLst/>
            </a:prstGeom>
          </p:spPr>
        </p:pic>
        <p:pic>
          <p:nvPicPr>
            <p:cNvPr id="33" name="Picture 32">
              <a:extLst>
                <a:ext uri="{FF2B5EF4-FFF2-40B4-BE49-F238E27FC236}">
                  <a16:creationId xmlns:a16="http://schemas.microsoft.com/office/drawing/2014/main" id="{A5D65E6D-454E-8DD6-C089-32A00485FE38}"/>
                </a:ext>
              </a:extLst>
            </p:cNvPr>
            <p:cNvPicPr>
              <a:picLocks noChangeAspect="1"/>
            </p:cNvPicPr>
            <p:nvPr/>
          </p:nvPicPr>
          <p:blipFill>
            <a:blip r:embed="rId4"/>
            <a:srcRect l="85569" t="47580" r="4258" b="46436"/>
            <a:stretch/>
          </p:blipFill>
          <p:spPr>
            <a:xfrm>
              <a:off x="14349195" y="11715246"/>
              <a:ext cx="2483371" cy="937260"/>
            </a:xfrm>
            <a:prstGeom prst="rect">
              <a:avLst/>
            </a:prstGeom>
          </p:spPr>
        </p:pic>
        <p:pic>
          <p:nvPicPr>
            <p:cNvPr id="34" name="Picture 33">
              <a:extLst>
                <a:ext uri="{FF2B5EF4-FFF2-40B4-BE49-F238E27FC236}">
                  <a16:creationId xmlns:a16="http://schemas.microsoft.com/office/drawing/2014/main" id="{F3B0B0DE-BDF4-4FD8-703D-A2627658F5CC}"/>
                </a:ext>
              </a:extLst>
            </p:cNvPr>
            <p:cNvPicPr>
              <a:picLocks noChangeAspect="1"/>
            </p:cNvPicPr>
            <p:nvPr/>
          </p:nvPicPr>
          <p:blipFill>
            <a:blip r:embed="rId4"/>
            <a:srcRect l="47661" t="42775" r="36950" b="54602"/>
            <a:stretch/>
          </p:blipFill>
          <p:spPr>
            <a:xfrm>
              <a:off x="6928724" y="15764557"/>
              <a:ext cx="4225113" cy="462140"/>
            </a:xfrm>
            <a:prstGeom prst="rect">
              <a:avLst/>
            </a:prstGeom>
          </p:spPr>
        </p:pic>
        <p:pic>
          <p:nvPicPr>
            <p:cNvPr id="35" name="Picture 34">
              <a:extLst>
                <a:ext uri="{FF2B5EF4-FFF2-40B4-BE49-F238E27FC236}">
                  <a16:creationId xmlns:a16="http://schemas.microsoft.com/office/drawing/2014/main" id="{52765E66-45D8-FB6F-128A-94494F1CD4F0}"/>
                </a:ext>
              </a:extLst>
            </p:cNvPr>
            <p:cNvPicPr>
              <a:picLocks noChangeAspect="1"/>
            </p:cNvPicPr>
            <p:nvPr/>
          </p:nvPicPr>
          <p:blipFill>
            <a:blip r:embed="rId4"/>
            <a:srcRect l="21319" t="13972" r="76985" b="62775"/>
            <a:stretch/>
          </p:blipFill>
          <p:spPr>
            <a:xfrm>
              <a:off x="2895021" y="11715246"/>
              <a:ext cx="444761" cy="3912681"/>
            </a:xfrm>
            <a:prstGeom prst="rect">
              <a:avLst/>
            </a:prstGeom>
          </p:spPr>
        </p:pic>
        <p:pic>
          <p:nvPicPr>
            <p:cNvPr id="36" name="Picture 35">
              <a:extLst>
                <a:ext uri="{FF2B5EF4-FFF2-40B4-BE49-F238E27FC236}">
                  <a16:creationId xmlns:a16="http://schemas.microsoft.com/office/drawing/2014/main" id="{04E37A78-2487-C814-AD33-D7688911BFB1}"/>
                </a:ext>
              </a:extLst>
            </p:cNvPr>
            <p:cNvPicPr>
              <a:picLocks noChangeAspect="1"/>
            </p:cNvPicPr>
            <p:nvPr/>
          </p:nvPicPr>
          <p:blipFill>
            <a:blip r:embed="rId4"/>
            <a:srcRect l="52826" t="81956" r="43566" b="15727"/>
            <a:stretch/>
          </p:blipFill>
          <p:spPr>
            <a:xfrm>
              <a:off x="8479782" y="20241687"/>
              <a:ext cx="1020586" cy="420587"/>
            </a:xfrm>
            <a:prstGeom prst="rect">
              <a:avLst/>
            </a:prstGeom>
          </p:spPr>
        </p:pic>
        <p:pic>
          <p:nvPicPr>
            <p:cNvPr id="37" name="Picture 36">
              <a:extLst>
                <a:ext uri="{FF2B5EF4-FFF2-40B4-BE49-F238E27FC236}">
                  <a16:creationId xmlns:a16="http://schemas.microsoft.com/office/drawing/2014/main" id="{C8ADEBDB-9B39-0271-A303-8EC4E75BD9E7}"/>
                </a:ext>
              </a:extLst>
            </p:cNvPr>
            <p:cNvPicPr>
              <a:picLocks noChangeAspect="1"/>
            </p:cNvPicPr>
            <p:nvPr/>
          </p:nvPicPr>
          <p:blipFill>
            <a:blip r:embed="rId4"/>
            <a:srcRect l="21320" t="61242" r="76771" b="33650"/>
            <a:stretch/>
          </p:blipFill>
          <p:spPr>
            <a:xfrm>
              <a:off x="3012934" y="17687804"/>
              <a:ext cx="444761" cy="763291"/>
            </a:xfrm>
            <a:prstGeom prst="rect">
              <a:avLst/>
            </a:prstGeom>
          </p:spPr>
        </p:pic>
      </p:grpSp>
      <p:sp>
        <p:nvSpPr>
          <p:cNvPr id="39" name="Oval 38">
            <a:extLst>
              <a:ext uri="{FF2B5EF4-FFF2-40B4-BE49-F238E27FC236}">
                <a16:creationId xmlns:a16="http://schemas.microsoft.com/office/drawing/2014/main" id="{36FFC883-F28A-486C-9995-E08FE2523AF3}"/>
              </a:ext>
            </a:extLst>
          </p:cNvPr>
          <p:cNvSpPr/>
          <p:nvPr/>
        </p:nvSpPr>
        <p:spPr>
          <a:xfrm>
            <a:off x="3455927" y="11654872"/>
            <a:ext cx="1460818" cy="606139"/>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20EB4B4-9527-BC58-3B75-1F7CD768AD37}"/>
              </a:ext>
            </a:extLst>
          </p:cNvPr>
          <p:cNvSpPr txBox="1"/>
          <p:nvPr/>
        </p:nvSpPr>
        <p:spPr>
          <a:xfrm>
            <a:off x="2606040" y="10862086"/>
            <a:ext cx="13670280" cy="584775"/>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The interferences will be displayed in interactive graphs and table: </a:t>
            </a:r>
          </a:p>
        </p:txBody>
      </p:sp>
      <p:sp>
        <p:nvSpPr>
          <p:cNvPr id="41" name="TextBox 40">
            <a:extLst>
              <a:ext uri="{FF2B5EF4-FFF2-40B4-BE49-F238E27FC236}">
                <a16:creationId xmlns:a16="http://schemas.microsoft.com/office/drawing/2014/main" id="{0E1B2AC2-83DC-2677-60B0-F68C135DBFEF}"/>
              </a:ext>
            </a:extLst>
          </p:cNvPr>
          <p:cNvSpPr txBox="1"/>
          <p:nvPr/>
        </p:nvSpPr>
        <p:spPr>
          <a:xfrm>
            <a:off x="13934186" y="13789853"/>
            <a:ext cx="2753800" cy="1569660"/>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“TRUE” ions are expected to interfere</a:t>
            </a:r>
          </a:p>
        </p:txBody>
      </p:sp>
      <p:sp>
        <p:nvSpPr>
          <p:cNvPr id="42" name="TextBox 41">
            <a:extLst>
              <a:ext uri="{FF2B5EF4-FFF2-40B4-BE49-F238E27FC236}">
                <a16:creationId xmlns:a16="http://schemas.microsoft.com/office/drawing/2014/main" id="{0082292E-622B-C439-E260-21AB43CC56ED}"/>
              </a:ext>
            </a:extLst>
          </p:cNvPr>
          <p:cNvSpPr txBox="1"/>
          <p:nvPr/>
        </p:nvSpPr>
        <p:spPr>
          <a:xfrm>
            <a:off x="14191046" y="18431267"/>
            <a:ext cx="2753800" cy="1569660"/>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“TRUE” ions are expected to interfere</a:t>
            </a:r>
          </a:p>
        </p:txBody>
      </p:sp>
      <p:sp>
        <p:nvSpPr>
          <p:cNvPr id="43" name="TextBox 42">
            <a:extLst>
              <a:ext uri="{FF2B5EF4-FFF2-40B4-BE49-F238E27FC236}">
                <a16:creationId xmlns:a16="http://schemas.microsoft.com/office/drawing/2014/main" id="{E6784835-DFDE-515E-1D01-0D543517C6AC}"/>
              </a:ext>
            </a:extLst>
          </p:cNvPr>
          <p:cNvSpPr txBox="1"/>
          <p:nvPr/>
        </p:nvSpPr>
        <p:spPr>
          <a:xfrm>
            <a:off x="4338465" y="14475326"/>
            <a:ext cx="9208295" cy="584775"/>
          </a:xfrm>
          <a:prstGeom prst="rect">
            <a:avLst/>
          </a:prstGeom>
          <a:noFill/>
        </p:spPr>
        <p:txBody>
          <a:bodyPr wrap="square">
            <a:spAutoFit/>
          </a:bodyPr>
          <a:lstStyle/>
          <a:p>
            <a:pPr algn="just"/>
            <a:r>
              <a:rPr lang="en-GB" sz="3200" dirty="0">
                <a:solidFill>
                  <a:schemeClr val="accent3"/>
                </a:solidFill>
                <a:highlight>
                  <a:srgbClr val="FFFFFF"/>
                </a:highlight>
                <a:latin typeface="Aharoni" panose="02010803020104030203" pitchFamily="2" charset="-79"/>
                <a:cs typeface="Aharoni" panose="02010803020104030203" pitchFamily="2" charset="-79"/>
              </a:rPr>
              <a:t>Interferences displayed by molecular formula</a:t>
            </a:r>
          </a:p>
        </p:txBody>
      </p:sp>
      <p:sp>
        <p:nvSpPr>
          <p:cNvPr id="44" name="TextBox 43">
            <a:extLst>
              <a:ext uri="{FF2B5EF4-FFF2-40B4-BE49-F238E27FC236}">
                <a16:creationId xmlns:a16="http://schemas.microsoft.com/office/drawing/2014/main" id="{F4D46944-A413-3230-5B2F-BB9524BFFA24}"/>
              </a:ext>
            </a:extLst>
          </p:cNvPr>
          <p:cNvSpPr txBox="1"/>
          <p:nvPr/>
        </p:nvSpPr>
        <p:spPr>
          <a:xfrm>
            <a:off x="4649011" y="18810153"/>
            <a:ext cx="9208295" cy="584775"/>
          </a:xfrm>
          <a:prstGeom prst="rect">
            <a:avLst/>
          </a:prstGeom>
          <a:noFill/>
        </p:spPr>
        <p:txBody>
          <a:bodyPr wrap="square">
            <a:spAutoFit/>
          </a:bodyPr>
          <a:lstStyle/>
          <a:p>
            <a:pPr algn="ctr"/>
            <a:r>
              <a:rPr lang="en-GB" sz="3200" dirty="0">
                <a:solidFill>
                  <a:schemeClr val="accent3"/>
                </a:solidFill>
                <a:highlight>
                  <a:srgbClr val="FFFFFF"/>
                </a:highlight>
                <a:latin typeface="Aharoni" panose="02010803020104030203" pitchFamily="2" charset="-79"/>
                <a:cs typeface="Aharoni" panose="02010803020104030203" pitchFamily="2" charset="-79"/>
              </a:rPr>
              <a:t>Interferences displayed by m/z values</a:t>
            </a:r>
          </a:p>
        </p:txBody>
      </p:sp>
      <p:sp>
        <p:nvSpPr>
          <p:cNvPr id="45" name="TextBox 44">
            <a:extLst>
              <a:ext uri="{FF2B5EF4-FFF2-40B4-BE49-F238E27FC236}">
                <a16:creationId xmlns:a16="http://schemas.microsoft.com/office/drawing/2014/main" id="{8A3B43C4-4BBC-7CBD-A0FB-60FECFDAC018}"/>
              </a:ext>
            </a:extLst>
          </p:cNvPr>
          <p:cNvSpPr txBox="1"/>
          <p:nvPr/>
        </p:nvSpPr>
        <p:spPr>
          <a:xfrm>
            <a:off x="4824143" y="23607631"/>
            <a:ext cx="9208295" cy="584775"/>
          </a:xfrm>
          <a:prstGeom prst="rect">
            <a:avLst/>
          </a:prstGeom>
          <a:noFill/>
        </p:spPr>
        <p:txBody>
          <a:bodyPr wrap="square">
            <a:spAutoFit/>
          </a:bodyPr>
          <a:lstStyle/>
          <a:p>
            <a:pPr algn="just"/>
            <a:r>
              <a:rPr lang="en-GB" sz="3200" dirty="0">
                <a:solidFill>
                  <a:schemeClr val="accent3"/>
                </a:solidFill>
                <a:highlight>
                  <a:srgbClr val="FFFFFF"/>
                </a:highlight>
                <a:latin typeface="Aharoni" panose="02010803020104030203" pitchFamily="2" charset="-79"/>
                <a:cs typeface="Aharoni" panose="02010803020104030203" pitchFamily="2" charset="-79"/>
              </a:rPr>
              <a:t>Compilation of all ions and their interferences</a:t>
            </a:r>
          </a:p>
        </p:txBody>
      </p:sp>
    </p:spTree>
    <p:extLst>
      <p:ext uri="{BB962C8B-B14F-4D97-AF65-F5344CB8AC3E}">
        <p14:creationId xmlns:p14="http://schemas.microsoft.com/office/powerpoint/2010/main" val="1175441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1795B-5661-E699-BAF7-1B63E7A0979A}"/>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38B08AE7-1CEF-37CC-E136-576C5AD206DB}"/>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DA6DED3-A56A-E3AA-417B-90F9BD89D8BC}"/>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AAD52C3-E033-5429-20DD-922BADA164FF}"/>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E8015F24-4F0F-B1E9-9F9C-4BEE6AF7BBB7}"/>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9C5AE5-94B7-0C9C-4050-CBA86C6EBCFD}"/>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459FF42-1FFE-ACA0-4BCD-5BB3DE4FFCE9}"/>
              </a:ext>
            </a:extLst>
          </p:cNvPr>
          <p:cNvSpPr/>
          <p:nvPr/>
        </p:nvSpPr>
        <p:spPr>
          <a:xfrm>
            <a:off x="1920839"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3DB4A5F-3423-C342-F443-FBCE058DCFB0}"/>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A84762EA-149F-15C3-C86B-AE7D92E30069}"/>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A4D25CD-E6E7-68F0-C154-312A919CEB0E}"/>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A2405D2-BAE2-714E-1C58-3CB0F4E14005}"/>
              </a:ext>
            </a:extLst>
          </p:cNvPr>
          <p:cNvSpPr txBox="1"/>
          <p:nvPr/>
        </p:nvSpPr>
        <p:spPr>
          <a:xfrm>
            <a:off x="18146724" y="26187747"/>
            <a:ext cx="631115"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3</a:t>
            </a:r>
          </a:p>
        </p:txBody>
      </p:sp>
      <p:grpSp>
        <p:nvGrpSpPr>
          <p:cNvPr id="12" name="Group 11">
            <a:extLst>
              <a:ext uri="{FF2B5EF4-FFF2-40B4-BE49-F238E27FC236}">
                <a16:creationId xmlns:a16="http://schemas.microsoft.com/office/drawing/2014/main" id="{3FCFE740-E815-1358-2163-5B7AC0C53B9D}"/>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4D256E48-38A3-7D58-2289-7F8B646C87B6}"/>
                </a:ext>
              </a:extLst>
            </p:cNvPr>
            <p:cNvSpPr/>
            <p:nvPr/>
          </p:nvSpPr>
          <p:spPr>
            <a:xfrm>
              <a:off x="18745655" y="2918193"/>
              <a:ext cx="7631758" cy="6444663"/>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AB5177-9FFA-F78C-E857-1AE4B6CE2F34}"/>
                </a:ext>
              </a:extLst>
            </p:cNvPr>
            <p:cNvSpPr/>
            <p:nvPr/>
          </p:nvSpPr>
          <p:spPr>
            <a:xfrm>
              <a:off x="17849059" y="1973651"/>
              <a:ext cx="9078892" cy="7973976"/>
            </a:xfrm>
            <a:prstGeom prst="ellipse">
              <a:avLst/>
            </a:prstGeom>
            <a:noFill/>
            <a:ln w="1905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5C87C8C1-95D3-6E0F-AB0D-A30E17335BF3}"/>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err="1">
                <a:solidFill>
                  <a:schemeClr val="bg1"/>
                </a:solidFill>
                <a:latin typeface="Arial Black" panose="020B0A04020102020204" pitchFamily="34" charset="0"/>
              </a:rPr>
              <a:t>CPion</a:t>
            </a:r>
            <a:endParaRPr lang="en-US" sz="6000" b="1" dirty="0">
              <a:solidFill>
                <a:schemeClr val="bg1"/>
              </a:solidFill>
              <a:latin typeface="Arial Black" panose="020B0A04020102020204" pitchFamily="34" charset="0"/>
            </a:endParaRPr>
          </a:p>
        </p:txBody>
      </p:sp>
      <p:cxnSp>
        <p:nvCxnSpPr>
          <p:cNvPr id="16" name="Straight Connector 15">
            <a:extLst>
              <a:ext uri="{FF2B5EF4-FFF2-40B4-BE49-F238E27FC236}">
                <a16:creationId xmlns:a16="http://schemas.microsoft.com/office/drawing/2014/main" id="{99F63373-977F-926A-F4CA-F85DDFCA717F}"/>
              </a:ext>
            </a:extLst>
          </p:cNvPr>
          <p:cNvCxnSpPr>
            <a:cxnSpLocks/>
          </p:cNvCxnSpPr>
          <p:nvPr/>
        </p:nvCxnSpPr>
        <p:spPr>
          <a:xfrm>
            <a:off x="5070630" y="3024248"/>
            <a:ext cx="1097280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49" name="TextBox 48">
            <a:extLst>
              <a:ext uri="{FF2B5EF4-FFF2-40B4-BE49-F238E27FC236}">
                <a16:creationId xmlns:a16="http://schemas.microsoft.com/office/drawing/2014/main" id="{63716C07-8808-254C-CA9F-2897531E2132}"/>
              </a:ext>
            </a:extLst>
          </p:cNvPr>
          <p:cNvSpPr txBox="1"/>
          <p:nvPr/>
        </p:nvSpPr>
        <p:spPr>
          <a:xfrm>
            <a:off x="2606040" y="3420553"/>
            <a:ext cx="13670280" cy="2062103"/>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The graphs can be zoomed in and more information about the interfering ions will be displayed. This allows the user to understand the interferences better and select the target ions. As explained in the following example:</a:t>
            </a:r>
          </a:p>
        </p:txBody>
      </p:sp>
      <p:sp>
        <p:nvSpPr>
          <p:cNvPr id="6" name="TextBox 5">
            <a:extLst>
              <a:ext uri="{FF2B5EF4-FFF2-40B4-BE49-F238E27FC236}">
                <a16:creationId xmlns:a16="http://schemas.microsoft.com/office/drawing/2014/main" id="{F64D6FF0-980F-725C-1F7F-055DB391FB97}"/>
              </a:ext>
            </a:extLst>
          </p:cNvPr>
          <p:cNvSpPr txBox="1"/>
          <p:nvPr/>
        </p:nvSpPr>
        <p:spPr>
          <a:xfrm>
            <a:off x="5354445" y="2050863"/>
            <a:ext cx="11253858" cy="1015663"/>
          </a:xfrm>
          <a:prstGeom prst="rect">
            <a:avLst/>
          </a:prstGeom>
          <a:noFill/>
        </p:spPr>
        <p:txBody>
          <a:bodyPr wrap="square" rtlCol="0">
            <a:spAutoFit/>
          </a:bodyPr>
          <a:lstStyle/>
          <a:p>
            <a:pPr algn="ctr"/>
            <a:r>
              <a:rPr lang="en-US" sz="6000" b="1" dirty="0">
                <a:solidFill>
                  <a:schemeClr val="accent3"/>
                </a:solidFill>
                <a:latin typeface="Arial Black" panose="020B0A04020102020204" pitchFamily="34" charset="0"/>
              </a:rPr>
              <a:t>CREATE A TARGET LIST</a:t>
            </a:r>
          </a:p>
        </p:txBody>
      </p:sp>
      <p:sp>
        <p:nvSpPr>
          <p:cNvPr id="27" name="TextBox 26">
            <a:extLst>
              <a:ext uri="{FF2B5EF4-FFF2-40B4-BE49-F238E27FC236}">
                <a16:creationId xmlns:a16="http://schemas.microsoft.com/office/drawing/2014/main" id="{E1844302-0776-80FE-6AA1-2613326A82D2}"/>
              </a:ext>
            </a:extLst>
          </p:cNvPr>
          <p:cNvSpPr txBox="1"/>
          <p:nvPr/>
        </p:nvSpPr>
        <p:spPr>
          <a:xfrm>
            <a:off x="11656160" y="5101463"/>
            <a:ext cx="4631146" cy="6571030"/>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Some of the </a:t>
            </a:r>
            <a:r>
              <a:rPr lang="en-GB" sz="4000" dirty="0">
                <a:solidFill>
                  <a:schemeClr val="accent3"/>
                </a:solidFill>
                <a:latin typeface="Aharoni" panose="02010803020104030203" pitchFamily="2" charset="-79"/>
                <a:cs typeface="Aharoni" panose="02010803020104030203" pitchFamily="2" charset="-79"/>
              </a:rPr>
              <a:t>[</a:t>
            </a:r>
            <a:r>
              <a:rPr lang="en-GB" sz="3200" dirty="0">
                <a:solidFill>
                  <a:schemeClr val="accent3"/>
                </a:solidFill>
                <a:latin typeface="Aharoni" panose="02010803020104030203" pitchFamily="2" charset="-79"/>
                <a:cs typeface="Aharoni" panose="02010803020104030203" pitchFamily="2" charset="-79"/>
              </a:rPr>
              <a:t>C30H57Cl4 -Cl</a:t>
            </a:r>
            <a:r>
              <a:rPr lang="en-GB" sz="4000" dirty="0">
                <a:solidFill>
                  <a:schemeClr val="accent3"/>
                </a:solidFill>
                <a:latin typeface="Aharoni" panose="02010803020104030203" pitchFamily="2" charset="-79"/>
                <a:cs typeface="Aharoni" panose="02010803020104030203" pitchFamily="2" charset="-79"/>
              </a:rPr>
              <a:t>]</a:t>
            </a:r>
            <a:r>
              <a:rPr lang="en-GB" sz="5000" baseline="30000" dirty="0">
                <a:solidFill>
                  <a:schemeClr val="accent3"/>
                </a:solidFill>
                <a:latin typeface="Aharoni" panose="02010803020104030203" pitchFamily="2" charset="-79"/>
                <a:cs typeface="Aharoni" panose="02010803020104030203" pitchFamily="2" charset="-79"/>
              </a:rPr>
              <a:t>-</a:t>
            </a:r>
            <a:r>
              <a:rPr lang="en-GB" sz="3200" dirty="0">
                <a:solidFill>
                  <a:schemeClr val="accent3"/>
                </a:solidFill>
                <a:latin typeface="Aharoni" panose="02010803020104030203" pitchFamily="2" charset="-79"/>
                <a:cs typeface="Aharoni" panose="02010803020104030203" pitchFamily="2" charset="-79"/>
              </a:rPr>
              <a:t> </a:t>
            </a:r>
            <a:r>
              <a:rPr lang="en-GB" sz="4500" dirty="0">
                <a:solidFill>
                  <a:schemeClr val="accent3"/>
                </a:solidFill>
                <a:latin typeface="Aharoni" panose="02010803020104030203" pitchFamily="2" charset="-79"/>
                <a:cs typeface="Aharoni" panose="02010803020104030203" pitchFamily="2" charset="-79"/>
              </a:rPr>
              <a:t>+4</a:t>
            </a:r>
            <a:r>
              <a:rPr lang="en-GB" sz="3200" dirty="0">
                <a:solidFill>
                  <a:schemeClr val="accent3"/>
                </a:solidFill>
                <a:latin typeface="Aharoni" panose="02010803020104030203" pitchFamily="2" charset="-79"/>
                <a:cs typeface="Aharoni" panose="02010803020104030203" pitchFamily="2" charset="-79"/>
              </a:rPr>
              <a:t> isotopes can interfere with each other. The ion with m/z </a:t>
            </a:r>
            <a:r>
              <a:rPr lang="en-GB" sz="4000" dirty="0">
                <a:solidFill>
                  <a:schemeClr val="accent3"/>
                </a:solidFill>
                <a:latin typeface="Aharoni" panose="02010803020104030203" pitchFamily="2" charset="-79"/>
                <a:cs typeface="Aharoni" panose="02010803020104030203" pitchFamily="2" charset="-79"/>
              </a:rPr>
              <a:t>562.325746</a:t>
            </a:r>
            <a:r>
              <a:rPr lang="en-GB" sz="3200" dirty="0">
                <a:solidFill>
                  <a:schemeClr val="accent3"/>
                </a:solidFill>
                <a:latin typeface="Aharoni" panose="02010803020104030203" pitchFamily="2" charset="-79"/>
                <a:cs typeface="Aharoni" panose="02010803020104030203" pitchFamily="2" charset="-79"/>
              </a:rPr>
              <a:t> has a relative abundance below </a:t>
            </a:r>
            <a:r>
              <a:rPr lang="en-GB" sz="4000" dirty="0">
                <a:solidFill>
                  <a:schemeClr val="accent3"/>
                </a:solidFill>
                <a:latin typeface="Aharoni" panose="02010803020104030203" pitchFamily="2" charset="-79"/>
                <a:cs typeface="Aharoni" panose="02010803020104030203" pitchFamily="2" charset="-79"/>
              </a:rPr>
              <a:t>10.</a:t>
            </a:r>
            <a:r>
              <a:rPr lang="en-GB" sz="3200" dirty="0">
                <a:solidFill>
                  <a:schemeClr val="accent3"/>
                </a:solidFill>
                <a:latin typeface="Aharoni" panose="02010803020104030203" pitchFamily="2" charset="-79"/>
                <a:cs typeface="Aharoni" panose="02010803020104030203" pitchFamily="2" charset="-79"/>
              </a:rPr>
              <a:t> If the user sets the threshold in the previous tab above it, it will exclude this ion from the target list</a:t>
            </a:r>
          </a:p>
        </p:txBody>
      </p:sp>
      <p:grpSp>
        <p:nvGrpSpPr>
          <p:cNvPr id="42" name="Group 41">
            <a:extLst>
              <a:ext uri="{FF2B5EF4-FFF2-40B4-BE49-F238E27FC236}">
                <a16:creationId xmlns:a16="http://schemas.microsoft.com/office/drawing/2014/main" id="{B3A7D5E0-0EE1-FCF0-37F6-049298BA06AC}"/>
              </a:ext>
            </a:extLst>
          </p:cNvPr>
          <p:cNvGrpSpPr/>
          <p:nvPr/>
        </p:nvGrpSpPr>
        <p:grpSpPr>
          <a:xfrm>
            <a:off x="2481230" y="5903739"/>
            <a:ext cx="9080941" cy="5464255"/>
            <a:chOff x="3161324" y="5597226"/>
            <a:chExt cx="9080941" cy="5464255"/>
          </a:xfrm>
        </p:grpSpPr>
        <p:grpSp>
          <p:nvGrpSpPr>
            <p:cNvPr id="40" name="Group 39">
              <a:extLst>
                <a:ext uri="{FF2B5EF4-FFF2-40B4-BE49-F238E27FC236}">
                  <a16:creationId xmlns:a16="http://schemas.microsoft.com/office/drawing/2014/main" id="{991514EB-36AB-C82A-D123-F81783757FA0}"/>
                </a:ext>
              </a:extLst>
            </p:cNvPr>
            <p:cNvGrpSpPr/>
            <p:nvPr/>
          </p:nvGrpSpPr>
          <p:grpSpPr>
            <a:xfrm>
              <a:off x="3161324" y="5597226"/>
              <a:ext cx="9080941" cy="5464255"/>
              <a:chOff x="3211350" y="5597226"/>
              <a:chExt cx="9080941" cy="5464255"/>
            </a:xfrm>
          </p:grpSpPr>
          <p:grpSp>
            <p:nvGrpSpPr>
              <p:cNvPr id="36" name="Group 35">
                <a:extLst>
                  <a:ext uri="{FF2B5EF4-FFF2-40B4-BE49-F238E27FC236}">
                    <a16:creationId xmlns:a16="http://schemas.microsoft.com/office/drawing/2014/main" id="{DCD51861-2F59-BFB6-8744-9C235AB4E6AD}"/>
                  </a:ext>
                </a:extLst>
              </p:cNvPr>
              <p:cNvGrpSpPr/>
              <p:nvPr/>
            </p:nvGrpSpPr>
            <p:grpSpPr>
              <a:xfrm>
                <a:off x="4036890" y="5598905"/>
                <a:ext cx="8255401" cy="5462576"/>
                <a:chOff x="4724858" y="5892826"/>
                <a:chExt cx="7472553" cy="4803221"/>
              </a:xfrm>
            </p:grpSpPr>
            <p:pic>
              <p:nvPicPr>
                <p:cNvPr id="30" name="Picture 29">
                  <a:extLst>
                    <a:ext uri="{FF2B5EF4-FFF2-40B4-BE49-F238E27FC236}">
                      <a16:creationId xmlns:a16="http://schemas.microsoft.com/office/drawing/2014/main" id="{BA5B9A04-3070-1362-15C1-DA2323961BEB}"/>
                    </a:ext>
                  </a:extLst>
                </p:cNvPr>
                <p:cNvPicPr>
                  <a:picLocks noChangeAspect="1"/>
                </p:cNvPicPr>
                <p:nvPr/>
              </p:nvPicPr>
              <p:blipFill>
                <a:blip r:embed="rId3"/>
                <a:srcRect l="15786" r="19489"/>
                <a:stretch/>
              </p:blipFill>
              <p:spPr>
                <a:xfrm>
                  <a:off x="4724858" y="5892826"/>
                  <a:ext cx="6080532" cy="4803221"/>
                </a:xfrm>
                <a:prstGeom prst="rect">
                  <a:avLst/>
                </a:prstGeom>
              </p:spPr>
            </p:pic>
            <p:pic>
              <p:nvPicPr>
                <p:cNvPr id="32" name="Picture 31">
                  <a:extLst>
                    <a:ext uri="{FF2B5EF4-FFF2-40B4-BE49-F238E27FC236}">
                      <a16:creationId xmlns:a16="http://schemas.microsoft.com/office/drawing/2014/main" id="{CC19173E-45A6-7D18-A5A6-59007A4ADB87}"/>
                    </a:ext>
                  </a:extLst>
                </p:cNvPr>
                <p:cNvPicPr>
                  <a:picLocks noChangeAspect="1"/>
                </p:cNvPicPr>
                <p:nvPr/>
              </p:nvPicPr>
              <p:blipFill>
                <a:blip r:embed="rId4"/>
                <a:srcRect l="1883" t="66023" r="57597" b="1133"/>
                <a:stretch/>
              </p:blipFill>
              <p:spPr>
                <a:xfrm>
                  <a:off x="7433845" y="7872125"/>
                  <a:ext cx="4763566" cy="1857449"/>
                </a:xfrm>
                <a:prstGeom prst="rect">
                  <a:avLst/>
                </a:prstGeom>
              </p:spPr>
            </p:pic>
            <p:cxnSp>
              <p:nvCxnSpPr>
                <p:cNvPr id="34" name="Straight Connector 33">
                  <a:extLst>
                    <a:ext uri="{FF2B5EF4-FFF2-40B4-BE49-F238E27FC236}">
                      <a16:creationId xmlns:a16="http://schemas.microsoft.com/office/drawing/2014/main" id="{CD2C0011-CC88-8C79-A959-1CF6690ADD1B}"/>
                    </a:ext>
                  </a:extLst>
                </p:cNvPr>
                <p:cNvCxnSpPr>
                  <a:cxnSpLocks/>
                </p:cNvCxnSpPr>
                <p:nvPr/>
              </p:nvCxnSpPr>
              <p:spPr>
                <a:xfrm flipV="1">
                  <a:off x="8297945" y="9705376"/>
                  <a:ext cx="158630" cy="159254"/>
                </a:xfrm>
                <a:prstGeom prst="line">
                  <a:avLst/>
                </a:prstGeom>
              </p:spPr>
              <p:style>
                <a:lnRef idx="2">
                  <a:schemeClr val="dk1"/>
                </a:lnRef>
                <a:fillRef idx="0">
                  <a:schemeClr val="dk1"/>
                </a:fillRef>
                <a:effectRef idx="1">
                  <a:schemeClr val="dk1"/>
                </a:effectRef>
                <a:fontRef idx="minor">
                  <a:schemeClr val="tx1"/>
                </a:fontRef>
              </p:style>
            </p:cxnSp>
          </p:grpSp>
          <p:pic>
            <p:nvPicPr>
              <p:cNvPr id="38" name="Picture 37">
                <a:extLst>
                  <a:ext uri="{FF2B5EF4-FFF2-40B4-BE49-F238E27FC236}">
                    <a16:creationId xmlns:a16="http://schemas.microsoft.com/office/drawing/2014/main" id="{974861FA-4F52-4EDB-509C-2C043C2D8799}"/>
                  </a:ext>
                </a:extLst>
              </p:cNvPr>
              <p:cNvPicPr>
                <a:picLocks noChangeAspect="1"/>
              </p:cNvPicPr>
              <p:nvPr/>
            </p:nvPicPr>
            <p:blipFill>
              <a:blip r:embed="rId3"/>
              <a:srcRect l="39462" r="19489" b="69774"/>
              <a:stretch/>
            </p:blipFill>
            <p:spPr>
              <a:xfrm>
                <a:off x="6500959" y="5597226"/>
                <a:ext cx="5262612" cy="2039553"/>
              </a:xfrm>
              <a:prstGeom prst="rect">
                <a:avLst/>
              </a:prstGeom>
            </p:spPr>
          </p:pic>
          <p:cxnSp>
            <p:nvCxnSpPr>
              <p:cNvPr id="37" name="Straight Connector 36">
                <a:extLst>
                  <a:ext uri="{FF2B5EF4-FFF2-40B4-BE49-F238E27FC236}">
                    <a16:creationId xmlns:a16="http://schemas.microsoft.com/office/drawing/2014/main" id="{FA49B980-8119-E94C-3D2A-5AD8C9631120}"/>
                  </a:ext>
                </a:extLst>
              </p:cNvPr>
              <p:cNvCxnSpPr>
                <a:cxnSpLocks/>
              </p:cNvCxnSpPr>
              <p:nvPr/>
            </p:nvCxnSpPr>
            <p:spPr>
              <a:xfrm>
                <a:off x="3211350" y="10063337"/>
                <a:ext cx="5981188" cy="0"/>
              </a:xfrm>
              <a:prstGeom prst="line">
                <a:avLst/>
              </a:prstGeom>
              <a:ln w="57150">
                <a:solidFill>
                  <a:srgbClr val="C00000"/>
                </a:solidFill>
                <a:prstDash val="dash"/>
              </a:ln>
            </p:spPr>
            <p:style>
              <a:lnRef idx="2">
                <a:schemeClr val="accent1"/>
              </a:lnRef>
              <a:fillRef idx="0">
                <a:schemeClr val="accent1"/>
              </a:fillRef>
              <a:effectRef idx="1">
                <a:schemeClr val="accent1"/>
              </a:effectRef>
              <a:fontRef idx="minor">
                <a:schemeClr val="tx1"/>
              </a:fontRef>
            </p:style>
          </p:cxnSp>
        </p:grpSp>
        <p:pic>
          <p:nvPicPr>
            <p:cNvPr id="41" name="Picture 40">
              <a:extLst>
                <a:ext uri="{FF2B5EF4-FFF2-40B4-BE49-F238E27FC236}">
                  <a16:creationId xmlns:a16="http://schemas.microsoft.com/office/drawing/2014/main" id="{33DF2304-D46B-1DA8-2DF8-7C3C2BF13DC5}"/>
                </a:ext>
              </a:extLst>
            </p:cNvPr>
            <p:cNvPicPr>
              <a:picLocks noChangeAspect="1"/>
            </p:cNvPicPr>
            <p:nvPr/>
          </p:nvPicPr>
          <p:blipFill>
            <a:blip r:embed="rId3"/>
            <a:srcRect l="1" r="90776" b="20480"/>
            <a:stretch/>
          </p:blipFill>
          <p:spPr>
            <a:xfrm>
              <a:off x="3215916" y="5598905"/>
              <a:ext cx="957237" cy="4343854"/>
            </a:xfrm>
            <a:prstGeom prst="rect">
              <a:avLst/>
            </a:prstGeom>
          </p:spPr>
        </p:pic>
      </p:grpSp>
      <p:sp>
        <p:nvSpPr>
          <p:cNvPr id="43" name="TextBox 42">
            <a:extLst>
              <a:ext uri="{FF2B5EF4-FFF2-40B4-BE49-F238E27FC236}">
                <a16:creationId xmlns:a16="http://schemas.microsoft.com/office/drawing/2014/main" id="{8F291560-EFC9-4B47-C104-AEA59A1DDB41}"/>
              </a:ext>
            </a:extLst>
          </p:cNvPr>
          <p:cNvSpPr txBox="1"/>
          <p:nvPr/>
        </p:nvSpPr>
        <p:spPr>
          <a:xfrm>
            <a:off x="2606040" y="11658999"/>
            <a:ext cx="13670280" cy="1569660"/>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The user can then return to the “Normal setting” window, set a higher relative abundance threshold, calculate the ions above it, and investigate their interferences.</a:t>
            </a:r>
          </a:p>
        </p:txBody>
      </p:sp>
      <p:grpSp>
        <p:nvGrpSpPr>
          <p:cNvPr id="55" name="Group 54">
            <a:extLst>
              <a:ext uri="{FF2B5EF4-FFF2-40B4-BE49-F238E27FC236}">
                <a16:creationId xmlns:a16="http://schemas.microsoft.com/office/drawing/2014/main" id="{FA311A38-CC88-0788-54D5-3B4F9716C6BF}"/>
              </a:ext>
            </a:extLst>
          </p:cNvPr>
          <p:cNvGrpSpPr/>
          <p:nvPr/>
        </p:nvGrpSpPr>
        <p:grpSpPr>
          <a:xfrm>
            <a:off x="2779042" y="15862006"/>
            <a:ext cx="13114014" cy="9937912"/>
            <a:chOff x="2606040" y="12330627"/>
            <a:chExt cx="13114014" cy="9937912"/>
          </a:xfrm>
        </p:grpSpPr>
        <p:grpSp>
          <p:nvGrpSpPr>
            <p:cNvPr id="56" name="Group 55">
              <a:extLst>
                <a:ext uri="{FF2B5EF4-FFF2-40B4-BE49-F238E27FC236}">
                  <a16:creationId xmlns:a16="http://schemas.microsoft.com/office/drawing/2014/main" id="{1620C8D9-78BD-0470-966B-045546206AE9}"/>
                </a:ext>
              </a:extLst>
            </p:cNvPr>
            <p:cNvGrpSpPr/>
            <p:nvPr/>
          </p:nvGrpSpPr>
          <p:grpSpPr>
            <a:xfrm>
              <a:off x="2606040" y="12357894"/>
              <a:ext cx="13114014" cy="9910645"/>
              <a:chOff x="2606040" y="12357894"/>
              <a:chExt cx="13114014" cy="9910645"/>
            </a:xfrm>
          </p:grpSpPr>
          <p:grpSp>
            <p:nvGrpSpPr>
              <p:cNvPr id="58" name="Group 57">
                <a:extLst>
                  <a:ext uri="{FF2B5EF4-FFF2-40B4-BE49-F238E27FC236}">
                    <a16:creationId xmlns:a16="http://schemas.microsoft.com/office/drawing/2014/main" id="{508045FD-6946-90FD-2061-F203FCEB8428}"/>
                  </a:ext>
                </a:extLst>
              </p:cNvPr>
              <p:cNvGrpSpPr/>
              <p:nvPr/>
            </p:nvGrpSpPr>
            <p:grpSpPr>
              <a:xfrm>
                <a:off x="2606040" y="13167754"/>
                <a:ext cx="13114014" cy="9100785"/>
                <a:chOff x="2635502" y="12520196"/>
                <a:chExt cx="13114014" cy="9100785"/>
              </a:xfrm>
            </p:grpSpPr>
            <p:grpSp>
              <p:nvGrpSpPr>
                <p:cNvPr id="60" name="Group 59">
                  <a:extLst>
                    <a:ext uri="{FF2B5EF4-FFF2-40B4-BE49-F238E27FC236}">
                      <a16:creationId xmlns:a16="http://schemas.microsoft.com/office/drawing/2014/main" id="{9DA109EC-BD08-7D2E-6662-DF23268570CD}"/>
                    </a:ext>
                  </a:extLst>
                </p:cNvPr>
                <p:cNvGrpSpPr/>
                <p:nvPr/>
              </p:nvGrpSpPr>
              <p:grpSpPr>
                <a:xfrm>
                  <a:off x="2635502" y="12520196"/>
                  <a:ext cx="11643346" cy="9100785"/>
                  <a:chOff x="2705850" y="11561489"/>
                  <a:chExt cx="11643346" cy="9100785"/>
                </a:xfrm>
              </p:grpSpPr>
              <p:pic>
                <p:nvPicPr>
                  <p:cNvPr id="63" name="Picture 62">
                    <a:extLst>
                      <a:ext uri="{FF2B5EF4-FFF2-40B4-BE49-F238E27FC236}">
                        <a16:creationId xmlns:a16="http://schemas.microsoft.com/office/drawing/2014/main" id="{F2ED9D68-4D70-BB17-5BE1-21EBB00A96CD}"/>
                      </a:ext>
                    </a:extLst>
                  </p:cNvPr>
                  <p:cNvPicPr>
                    <a:picLocks noChangeAspect="1"/>
                  </p:cNvPicPr>
                  <p:nvPr/>
                </p:nvPicPr>
                <p:blipFill>
                  <a:blip r:embed="rId5"/>
                  <a:srcRect l="19853" t="6994" r="15637" b="16139"/>
                  <a:stretch/>
                </p:blipFill>
                <p:spPr>
                  <a:xfrm>
                    <a:off x="2705850" y="11561489"/>
                    <a:ext cx="11643346" cy="8900676"/>
                  </a:xfrm>
                  <a:prstGeom prst="rect">
                    <a:avLst/>
                  </a:prstGeom>
                </p:spPr>
              </p:pic>
              <p:pic>
                <p:nvPicPr>
                  <p:cNvPr id="64" name="Picture 63">
                    <a:extLst>
                      <a:ext uri="{FF2B5EF4-FFF2-40B4-BE49-F238E27FC236}">
                        <a16:creationId xmlns:a16="http://schemas.microsoft.com/office/drawing/2014/main" id="{187A98E8-A75F-17D3-2624-D2D0B4C05A6E}"/>
                      </a:ext>
                    </a:extLst>
                  </p:cNvPr>
                  <p:cNvPicPr>
                    <a:picLocks noChangeAspect="1"/>
                  </p:cNvPicPr>
                  <p:nvPr/>
                </p:nvPicPr>
                <p:blipFill>
                  <a:blip r:embed="rId5"/>
                  <a:srcRect l="47661" t="42775" r="36950" b="54602"/>
                  <a:stretch/>
                </p:blipFill>
                <p:spPr>
                  <a:xfrm>
                    <a:off x="6928724" y="15764557"/>
                    <a:ext cx="4225113" cy="462140"/>
                  </a:xfrm>
                  <a:prstGeom prst="rect">
                    <a:avLst/>
                  </a:prstGeom>
                </p:spPr>
              </p:pic>
              <p:pic>
                <p:nvPicPr>
                  <p:cNvPr id="65" name="Picture 64">
                    <a:extLst>
                      <a:ext uri="{FF2B5EF4-FFF2-40B4-BE49-F238E27FC236}">
                        <a16:creationId xmlns:a16="http://schemas.microsoft.com/office/drawing/2014/main" id="{F3762A6E-B301-DCAE-7B54-D7C25DA237A4}"/>
                      </a:ext>
                    </a:extLst>
                  </p:cNvPr>
                  <p:cNvPicPr>
                    <a:picLocks noChangeAspect="1"/>
                  </p:cNvPicPr>
                  <p:nvPr/>
                </p:nvPicPr>
                <p:blipFill>
                  <a:blip r:embed="rId5"/>
                  <a:srcRect l="21319" t="13972" r="76985" b="62775"/>
                  <a:stretch/>
                </p:blipFill>
                <p:spPr>
                  <a:xfrm>
                    <a:off x="2895021" y="11715246"/>
                    <a:ext cx="444761" cy="3912681"/>
                  </a:xfrm>
                  <a:prstGeom prst="rect">
                    <a:avLst/>
                  </a:prstGeom>
                </p:spPr>
              </p:pic>
              <p:pic>
                <p:nvPicPr>
                  <p:cNvPr id="66" name="Picture 65">
                    <a:extLst>
                      <a:ext uri="{FF2B5EF4-FFF2-40B4-BE49-F238E27FC236}">
                        <a16:creationId xmlns:a16="http://schemas.microsoft.com/office/drawing/2014/main" id="{00679AED-6EC4-9F14-130A-72BDE9195F55}"/>
                      </a:ext>
                    </a:extLst>
                  </p:cNvPr>
                  <p:cNvPicPr>
                    <a:picLocks noChangeAspect="1"/>
                  </p:cNvPicPr>
                  <p:nvPr/>
                </p:nvPicPr>
                <p:blipFill>
                  <a:blip r:embed="rId5"/>
                  <a:srcRect l="52826" t="81956" r="43566" b="15727"/>
                  <a:stretch/>
                </p:blipFill>
                <p:spPr>
                  <a:xfrm>
                    <a:off x="8479782" y="20241687"/>
                    <a:ext cx="1020586" cy="420587"/>
                  </a:xfrm>
                  <a:prstGeom prst="rect">
                    <a:avLst/>
                  </a:prstGeom>
                </p:spPr>
              </p:pic>
              <p:pic>
                <p:nvPicPr>
                  <p:cNvPr id="67" name="Picture 66">
                    <a:extLst>
                      <a:ext uri="{FF2B5EF4-FFF2-40B4-BE49-F238E27FC236}">
                        <a16:creationId xmlns:a16="http://schemas.microsoft.com/office/drawing/2014/main" id="{521EE1C3-D909-0F35-1B5E-71110C953871}"/>
                      </a:ext>
                    </a:extLst>
                  </p:cNvPr>
                  <p:cNvPicPr>
                    <a:picLocks noChangeAspect="1"/>
                  </p:cNvPicPr>
                  <p:nvPr/>
                </p:nvPicPr>
                <p:blipFill>
                  <a:blip r:embed="rId5"/>
                  <a:srcRect l="21320" t="61242" r="76771" b="33650"/>
                  <a:stretch/>
                </p:blipFill>
                <p:spPr>
                  <a:xfrm>
                    <a:off x="3012934" y="17687804"/>
                    <a:ext cx="444761" cy="763291"/>
                  </a:xfrm>
                  <a:prstGeom prst="rect">
                    <a:avLst/>
                  </a:prstGeom>
                </p:spPr>
              </p:pic>
            </p:grpSp>
            <p:pic>
              <p:nvPicPr>
                <p:cNvPr id="61" name="Picture 60">
                  <a:extLst>
                    <a:ext uri="{FF2B5EF4-FFF2-40B4-BE49-F238E27FC236}">
                      <a16:creationId xmlns:a16="http://schemas.microsoft.com/office/drawing/2014/main" id="{26CF2DA8-6AAA-824E-A267-C036C1EF4DE5}"/>
                    </a:ext>
                  </a:extLst>
                </p:cNvPr>
                <p:cNvPicPr>
                  <a:picLocks noChangeAspect="1"/>
                </p:cNvPicPr>
                <p:nvPr/>
              </p:nvPicPr>
              <p:blipFill>
                <a:blip r:embed="rId6"/>
                <a:srcRect l="2358" t="43798" r="10394" b="20959"/>
                <a:stretch/>
              </p:blipFill>
              <p:spPr>
                <a:xfrm>
                  <a:off x="3304980" y="17277958"/>
                  <a:ext cx="12444536" cy="3911926"/>
                </a:xfrm>
                <a:prstGeom prst="rect">
                  <a:avLst/>
                </a:prstGeom>
              </p:spPr>
            </p:pic>
            <p:pic>
              <p:nvPicPr>
                <p:cNvPr id="62" name="Picture 61">
                  <a:extLst>
                    <a:ext uri="{FF2B5EF4-FFF2-40B4-BE49-F238E27FC236}">
                      <a16:creationId xmlns:a16="http://schemas.microsoft.com/office/drawing/2014/main" id="{264917DC-461F-0AEB-4A12-D693538CCFF7}"/>
                    </a:ext>
                  </a:extLst>
                </p:cNvPr>
                <p:cNvPicPr>
                  <a:picLocks noChangeAspect="1"/>
                </p:cNvPicPr>
                <p:nvPr/>
              </p:nvPicPr>
              <p:blipFill>
                <a:blip r:embed="rId6"/>
                <a:srcRect l="2877" t="2444" r="9876" b="62313"/>
                <a:stretch/>
              </p:blipFill>
              <p:spPr>
                <a:xfrm>
                  <a:off x="3269434" y="12726699"/>
                  <a:ext cx="12444536" cy="3911926"/>
                </a:xfrm>
                <a:prstGeom prst="rect">
                  <a:avLst/>
                </a:prstGeom>
              </p:spPr>
            </p:pic>
          </p:grpSp>
          <p:pic>
            <p:nvPicPr>
              <p:cNvPr id="59" name="Picture 58">
                <a:extLst>
                  <a:ext uri="{FF2B5EF4-FFF2-40B4-BE49-F238E27FC236}">
                    <a16:creationId xmlns:a16="http://schemas.microsoft.com/office/drawing/2014/main" id="{3C491350-79E2-5F42-72E9-A70BD2B05DC8}"/>
                  </a:ext>
                </a:extLst>
              </p:cNvPr>
              <p:cNvPicPr>
                <a:picLocks noChangeAspect="1"/>
              </p:cNvPicPr>
              <p:nvPr/>
            </p:nvPicPr>
            <p:blipFill>
              <a:blip r:embed="rId5"/>
              <a:srcRect l="19854" r="20784" b="95001"/>
              <a:stretch/>
            </p:blipFill>
            <p:spPr>
              <a:xfrm>
                <a:off x="2606040" y="12357894"/>
                <a:ext cx="12866812" cy="695176"/>
              </a:xfrm>
              <a:prstGeom prst="rect">
                <a:avLst/>
              </a:prstGeom>
            </p:spPr>
          </p:pic>
        </p:grpSp>
        <p:sp>
          <p:nvSpPr>
            <p:cNvPr id="57" name="Oval 56">
              <a:extLst>
                <a:ext uri="{FF2B5EF4-FFF2-40B4-BE49-F238E27FC236}">
                  <a16:creationId xmlns:a16="http://schemas.microsoft.com/office/drawing/2014/main" id="{E163F70B-D3B5-2BF3-3C8A-49CC581CF923}"/>
                </a:ext>
              </a:extLst>
            </p:cNvPr>
            <p:cNvSpPr/>
            <p:nvPr/>
          </p:nvSpPr>
          <p:spPr>
            <a:xfrm>
              <a:off x="3738445" y="12330627"/>
              <a:ext cx="1460818" cy="606139"/>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a:extLst>
              <a:ext uri="{FF2B5EF4-FFF2-40B4-BE49-F238E27FC236}">
                <a16:creationId xmlns:a16="http://schemas.microsoft.com/office/drawing/2014/main" id="{F470DC91-FA65-7492-9FDF-FEF482243563}"/>
              </a:ext>
            </a:extLst>
          </p:cNvPr>
          <p:cNvSpPr txBox="1"/>
          <p:nvPr/>
        </p:nvSpPr>
        <p:spPr>
          <a:xfrm>
            <a:off x="2606040" y="13338436"/>
            <a:ext cx="13670280" cy="2554545"/>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The theoretical relative abundances of some interfering ions are very low, making them unlikely to be significant. The user should set a relative abundance threshold higher than that of these ions, ensuring that at least three </a:t>
            </a:r>
            <a:r>
              <a:rPr lang="en-GB" sz="3200" dirty="0" err="1">
                <a:solidFill>
                  <a:schemeClr val="accent3"/>
                </a:solidFill>
                <a:latin typeface="Aharoni" panose="02010803020104030203" pitchFamily="2" charset="-79"/>
                <a:cs typeface="Aharoni" panose="02010803020104030203" pitchFamily="2" charset="-79"/>
              </a:rPr>
              <a:t>isotopomers</a:t>
            </a:r>
            <a:r>
              <a:rPr lang="en-GB" sz="3200" dirty="0">
                <a:solidFill>
                  <a:schemeClr val="accent3"/>
                </a:solidFill>
                <a:latin typeface="Aharoni" panose="02010803020104030203" pitchFamily="2" charset="-79"/>
                <a:cs typeface="Aharoni" panose="02010803020104030203" pitchFamily="2" charset="-79"/>
              </a:rPr>
              <a:t> are considered for each homologue group:</a:t>
            </a:r>
          </a:p>
        </p:txBody>
      </p:sp>
      <p:sp>
        <p:nvSpPr>
          <p:cNvPr id="69" name="TextBox 68">
            <a:extLst>
              <a:ext uri="{FF2B5EF4-FFF2-40B4-BE49-F238E27FC236}">
                <a16:creationId xmlns:a16="http://schemas.microsoft.com/office/drawing/2014/main" id="{29BCE15B-3C28-80B1-947C-E904474E51A8}"/>
              </a:ext>
            </a:extLst>
          </p:cNvPr>
          <p:cNvSpPr txBox="1"/>
          <p:nvPr/>
        </p:nvSpPr>
        <p:spPr>
          <a:xfrm>
            <a:off x="4424535" y="18623195"/>
            <a:ext cx="10426455" cy="1077218"/>
          </a:xfrm>
          <a:prstGeom prst="rect">
            <a:avLst/>
          </a:prstGeom>
          <a:noFill/>
        </p:spPr>
        <p:txBody>
          <a:bodyPr wrap="square">
            <a:spAutoFit/>
          </a:bodyPr>
          <a:lstStyle/>
          <a:p>
            <a:pPr algn="ctr"/>
            <a:r>
              <a:rPr lang="en-GB" sz="3200" dirty="0">
                <a:solidFill>
                  <a:schemeClr val="accent3"/>
                </a:solidFill>
                <a:highlight>
                  <a:srgbClr val="FFFFFF"/>
                </a:highlight>
                <a:latin typeface="Aharoni" panose="02010803020104030203" pitchFamily="2" charset="-79"/>
                <a:cs typeface="Aharoni" panose="02010803020104030203" pitchFamily="2" charset="-79"/>
              </a:rPr>
              <a:t>No interferences are expected at the MS resolution and above the selected relative abundance threshold</a:t>
            </a:r>
          </a:p>
        </p:txBody>
      </p:sp>
      <p:sp>
        <p:nvSpPr>
          <p:cNvPr id="14" name="TextBox 13">
            <a:extLst>
              <a:ext uri="{FF2B5EF4-FFF2-40B4-BE49-F238E27FC236}">
                <a16:creationId xmlns:a16="http://schemas.microsoft.com/office/drawing/2014/main" id="{ED6302DB-A572-9016-AFC5-FE7D06BEA191}"/>
              </a:ext>
            </a:extLst>
          </p:cNvPr>
          <p:cNvSpPr txBox="1"/>
          <p:nvPr/>
        </p:nvSpPr>
        <p:spPr>
          <a:xfrm>
            <a:off x="4681133" y="22918702"/>
            <a:ext cx="10426455" cy="1077218"/>
          </a:xfrm>
          <a:prstGeom prst="rect">
            <a:avLst/>
          </a:prstGeom>
          <a:noFill/>
        </p:spPr>
        <p:txBody>
          <a:bodyPr wrap="square">
            <a:spAutoFit/>
          </a:bodyPr>
          <a:lstStyle/>
          <a:p>
            <a:pPr algn="ctr"/>
            <a:r>
              <a:rPr lang="en-GB" sz="3200" dirty="0">
                <a:solidFill>
                  <a:schemeClr val="accent3"/>
                </a:solidFill>
                <a:highlight>
                  <a:srgbClr val="FFFFFF"/>
                </a:highlight>
                <a:latin typeface="Aharoni" panose="02010803020104030203" pitchFamily="2" charset="-79"/>
                <a:cs typeface="Aharoni" panose="02010803020104030203" pitchFamily="2" charset="-79"/>
              </a:rPr>
              <a:t>No interferences are expected at the MS resolution and above the selected relative abundance threshold</a:t>
            </a:r>
          </a:p>
        </p:txBody>
      </p:sp>
    </p:spTree>
    <p:extLst>
      <p:ext uri="{BB962C8B-B14F-4D97-AF65-F5344CB8AC3E}">
        <p14:creationId xmlns:p14="http://schemas.microsoft.com/office/powerpoint/2010/main" val="3139919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11DB6-47B0-9240-6166-503C5A48DE74}"/>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58FFB5F1-1238-8655-ADDF-19863EE7A7DC}"/>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ECEF0A2-84BF-C209-F1B1-0A77EF7F04BE}"/>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F834DBC-14A0-35B6-9240-FBB986BEA45B}"/>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477C039D-BE59-777C-F091-88FFFBC4E396}"/>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273BA0-7606-A1E2-601A-7F6CBD2B3B47}"/>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9885FD2-640E-160A-AAE4-34234D32AE55}"/>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98919718-297D-856F-183D-280A3A7F4DFC}"/>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D04C326-161B-B3C5-8665-BC08805FA3D1}"/>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2E032FA-4856-6B9F-0AEC-189998BFECE6}"/>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64D512B-2754-A161-D52E-070A72E04EDF}"/>
              </a:ext>
            </a:extLst>
          </p:cNvPr>
          <p:cNvSpPr txBox="1"/>
          <p:nvPr/>
        </p:nvSpPr>
        <p:spPr>
          <a:xfrm>
            <a:off x="18146724" y="26187747"/>
            <a:ext cx="631115"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4</a:t>
            </a:r>
          </a:p>
        </p:txBody>
      </p:sp>
      <p:cxnSp>
        <p:nvCxnSpPr>
          <p:cNvPr id="16" name="Straight Connector 15">
            <a:extLst>
              <a:ext uri="{FF2B5EF4-FFF2-40B4-BE49-F238E27FC236}">
                <a16:creationId xmlns:a16="http://schemas.microsoft.com/office/drawing/2014/main" id="{EC70B970-F39F-362E-7221-4AD38C629112}"/>
              </a:ext>
            </a:extLst>
          </p:cNvPr>
          <p:cNvCxnSpPr>
            <a:cxnSpLocks/>
          </p:cNvCxnSpPr>
          <p:nvPr/>
        </p:nvCxnSpPr>
        <p:spPr>
          <a:xfrm>
            <a:off x="5070630" y="3024248"/>
            <a:ext cx="10972800" cy="0"/>
          </a:xfrm>
          <a:prstGeom prst="line">
            <a:avLst/>
          </a:prstGeom>
          <a:ln/>
        </p:spPr>
        <p:style>
          <a:lnRef idx="1">
            <a:schemeClr val="accent3"/>
          </a:lnRef>
          <a:fillRef idx="0">
            <a:schemeClr val="accent3"/>
          </a:fillRef>
          <a:effectRef idx="0">
            <a:schemeClr val="accent3"/>
          </a:effectRef>
          <a:fontRef idx="minor">
            <a:schemeClr val="tx1"/>
          </a:fontRef>
        </p:style>
      </p:cxnSp>
      <p:sp>
        <p:nvSpPr>
          <p:cNvPr id="49" name="TextBox 48">
            <a:extLst>
              <a:ext uri="{FF2B5EF4-FFF2-40B4-BE49-F238E27FC236}">
                <a16:creationId xmlns:a16="http://schemas.microsoft.com/office/drawing/2014/main" id="{5888D137-DFFC-02EF-009F-C4BC50FD9A08}"/>
              </a:ext>
            </a:extLst>
          </p:cNvPr>
          <p:cNvSpPr txBox="1"/>
          <p:nvPr/>
        </p:nvSpPr>
        <p:spPr>
          <a:xfrm>
            <a:off x="2606040" y="3420553"/>
            <a:ext cx="13670280" cy="1077218"/>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Once the user has selected the target ions, the target list can be created at the “Skyline” window.</a:t>
            </a:r>
          </a:p>
        </p:txBody>
      </p:sp>
      <p:sp>
        <p:nvSpPr>
          <p:cNvPr id="6" name="TextBox 5">
            <a:extLst>
              <a:ext uri="{FF2B5EF4-FFF2-40B4-BE49-F238E27FC236}">
                <a16:creationId xmlns:a16="http://schemas.microsoft.com/office/drawing/2014/main" id="{B676E693-33E1-9023-F85C-78E43BA8F237}"/>
              </a:ext>
            </a:extLst>
          </p:cNvPr>
          <p:cNvSpPr txBox="1"/>
          <p:nvPr/>
        </p:nvSpPr>
        <p:spPr>
          <a:xfrm>
            <a:off x="5354445" y="2050863"/>
            <a:ext cx="11253858" cy="1015663"/>
          </a:xfrm>
          <a:prstGeom prst="rect">
            <a:avLst/>
          </a:prstGeom>
          <a:noFill/>
        </p:spPr>
        <p:txBody>
          <a:bodyPr wrap="square" rtlCol="0">
            <a:spAutoFit/>
          </a:bodyPr>
          <a:lstStyle/>
          <a:p>
            <a:pPr algn="ctr"/>
            <a:r>
              <a:rPr lang="en-US" sz="6000" b="1" dirty="0">
                <a:solidFill>
                  <a:schemeClr val="accent3"/>
                </a:solidFill>
                <a:latin typeface="Arial Black" panose="020B0A04020102020204" pitchFamily="34" charset="0"/>
              </a:rPr>
              <a:t>CREATE A TARGET LIST</a:t>
            </a:r>
          </a:p>
        </p:txBody>
      </p:sp>
      <p:pic>
        <p:nvPicPr>
          <p:cNvPr id="38" name="Picture 37">
            <a:extLst>
              <a:ext uri="{FF2B5EF4-FFF2-40B4-BE49-F238E27FC236}">
                <a16:creationId xmlns:a16="http://schemas.microsoft.com/office/drawing/2014/main" id="{34C3F616-D4D4-19A7-C41E-81629A6B6189}"/>
              </a:ext>
            </a:extLst>
          </p:cNvPr>
          <p:cNvPicPr>
            <a:picLocks noChangeAspect="1"/>
          </p:cNvPicPr>
          <p:nvPr/>
        </p:nvPicPr>
        <p:blipFill>
          <a:blip r:embed="rId3"/>
          <a:srcRect r="25596"/>
          <a:stretch/>
        </p:blipFill>
        <p:spPr>
          <a:xfrm>
            <a:off x="2729246" y="5013502"/>
            <a:ext cx="13547073" cy="7537861"/>
          </a:xfrm>
          <a:prstGeom prst="rect">
            <a:avLst/>
          </a:prstGeom>
        </p:spPr>
      </p:pic>
      <p:sp>
        <p:nvSpPr>
          <p:cNvPr id="39" name="Oval 38">
            <a:extLst>
              <a:ext uri="{FF2B5EF4-FFF2-40B4-BE49-F238E27FC236}">
                <a16:creationId xmlns:a16="http://schemas.microsoft.com/office/drawing/2014/main" id="{54C38D00-8EC5-2C51-1DED-0384593F74F3}"/>
              </a:ext>
            </a:extLst>
          </p:cNvPr>
          <p:cNvSpPr/>
          <p:nvPr/>
        </p:nvSpPr>
        <p:spPr>
          <a:xfrm>
            <a:off x="10364178" y="5086931"/>
            <a:ext cx="1125208" cy="606139"/>
          </a:xfrm>
          <a:prstGeom prst="ellipse">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F5DD485-9015-D0EB-BD70-D6E471DA1E23}"/>
              </a:ext>
            </a:extLst>
          </p:cNvPr>
          <p:cNvSpPr/>
          <p:nvPr/>
        </p:nvSpPr>
        <p:spPr>
          <a:xfrm>
            <a:off x="8802885" y="5912314"/>
            <a:ext cx="7873649" cy="6720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75AE4B9-1EA1-5979-1C7B-C31392C257AD}"/>
              </a:ext>
            </a:extLst>
          </p:cNvPr>
          <p:cNvSpPr txBox="1"/>
          <p:nvPr/>
        </p:nvSpPr>
        <p:spPr>
          <a:xfrm>
            <a:off x="5688363" y="6271574"/>
            <a:ext cx="10587955" cy="1077218"/>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The ion with the highest relative abundance will be considered as the quantitative ion *</a:t>
            </a:r>
          </a:p>
        </p:txBody>
      </p:sp>
      <p:sp>
        <p:nvSpPr>
          <p:cNvPr id="45" name="TextBox 44">
            <a:extLst>
              <a:ext uri="{FF2B5EF4-FFF2-40B4-BE49-F238E27FC236}">
                <a16:creationId xmlns:a16="http://schemas.microsoft.com/office/drawing/2014/main" id="{8E108799-741C-1089-0C2F-CAD543652C26}"/>
              </a:ext>
            </a:extLst>
          </p:cNvPr>
          <p:cNvSpPr txBox="1"/>
          <p:nvPr/>
        </p:nvSpPr>
        <p:spPr>
          <a:xfrm>
            <a:off x="7405059" y="7981783"/>
            <a:ext cx="8792833" cy="1077218"/>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Select the settings that want to be used to generate the transition list</a:t>
            </a:r>
          </a:p>
        </p:txBody>
      </p:sp>
      <p:sp>
        <p:nvSpPr>
          <p:cNvPr id="46" name="Right Brace 45">
            <a:extLst>
              <a:ext uri="{FF2B5EF4-FFF2-40B4-BE49-F238E27FC236}">
                <a16:creationId xmlns:a16="http://schemas.microsoft.com/office/drawing/2014/main" id="{711B803D-D7B8-C47F-CE81-4A0DCE8934BA}"/>
              </a:ext>
            </a:extLst>
          </p:cNvPr>
          <p:cNvSpPr/>
          <p:nvPr/>
        </p:nvSpPr>
        <p:spPr>
          <a:xfrm>
            <a:off x="5103727" y="6307805"/>
            <a:ext cx="478398" cy="984326"/>
          </a:xfrm>
          <a:prstGeom prst="rightBrace">
            <a:avLst>
              <a:gd name="adj1" fmla="val 9568"/>
              <a:gd name="adj2" fmla="val 26439"/>
            </a:avLst>
          </a:prstGeom>
          <a:ln w="76200"/>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1B03884-BA55-035C-4AB4-622F3D68188E}"/>
              </a:ext>
            </a:extLst>
          </p:cNvPr>
          <p:cNvSpPr/>
          <p:nvPr/>
        </p:nvSpPr>
        <p:spPr>
          <a:xfrm>
            <a:off x="6922528" y="8028229"/>
            <a:ext cx="478398" cy="984326"/>
          </a:xfrm>
          <a:prstGeom prst="rightBrace">
            <a:avLst>
              <a:gd name="adj1" fmla="val 9568"/>
              <a:gd name="adj2" fmla="val 26439"/>
            </a:avLst>
          </a:prstGeom>
          <a:ln w="76200"/>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585711D6-0DB1-00D0-8D12-7E4B0745F70C}"/>
              </a:ext>
            </a:extLst>
          </p:cNvPr>
          <p:cNvSpPr/>
          <p:nvPr/>
        </p:nvSpPr>
        <p:spPr>
          <a:xfrm>
            <a:off x="3321777" y="9128520"/>
            <a:ext cx="5180778" cy="899532"/>
          </a:xfrm>
          <a:prstGeom prst="roundRect">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634EFDC-46D5-8A6E-61D5-F47B3C132D6E}"/>
              </a:ext>
            </a:extLst>
          </p:cNvPr>
          <p:cNvSpPr txBox="1"/>
          <p:nvPr/>
        </p:nvSpPr>
        <p:spPr>
          <a:xfrm>
            <a:off x="3094228" y="10247296"/>
            <a:ext cx="5408327" cy="584775"/>
          </a:xfrm>
          <a:prstGeom prst="rect">
            <a:avLst/>
          </a:prstGeom>
          <a:noFill/>
        </p:spPr>
        <p:txBody>
          <a:bodyPr wrap="square">
            <a:spAutoFit/>
          </a:bodyPr>
          <a:lstStyle/>
          <a:p>
            <a:pPr algn="ctr"/>
            <a:r>
              <a:rPr lang="en-GB" sz="3200" dirty="0">
                <a:solidFill>
                  <a:schemeClr val="accent3"/>
                </a:solidFill>
                <a:latin typeface="Aharoni" panose="02010803020104030203" pitchFamily="2" charset="-79"/>
                <a:cs typeface="Aharoni" panose="02010803020104030203" pitchFamily="2" charset="-79"/>
              </a:rPr>
              <a:t>GENERATE THE TARGET LIST</a:t>
            </a:r>
          </a:p>
        </p:txBody>
      </p:sp>
      <p:pic>
        <p:nvPicPr>
          <p:cNvPr id="52" name="Picture 51">
            <a:extLst>
              <a:ext uri="{FF2B5EF4-FFF2-40B4-BE49-F238E27FC236}">
                <a16:creationId xmlns:a16="http://schemas.microsoft.com/office/drawing/2014/main" id="{6E11588F-2DFF-8E69-F322-749E5EC813AB}"/>
              </a:ext>
            </a:extLst>
          </p:cNvPr>
          <p:cNvPicPr>
            <a:picLocks noChangeAspect="1"/>
          </p:cNvPicPr>
          <p:nvPr/>
        </p:nvPicPr>
        <p:blipFill>
          <a:blip r:embed="rId4"/>
          <a:stretch>
            <a:fillRect/>
          </a:stretch>
        </p:blipFill>
        <p:spPr>
          <a:xfrm>
            <a:off x="2828711" y="12797189"/>
            <a:ext cx="13600009" cy="9475048"/>
          </a:xfrm>
          <a:prstGeom prst="rect">
            <a:avLst/>
          </a:prstGeom>
        </p:spPr>
      </p:pic>
      <p:sp>
        <p:nvSpPr>
          <p:cNvPr id="57" name="TextBox 56">
            <a:extLst>
              <a:ext uri="{FF2B5EF4-FFF2-40B4-BE49-F238E27FC236}">
                <a16:creationId xmlns:a16="http://schemas.microsoft.com/office/drawing/2014/main" id="{F3F8B141-81B1-37BA-EF16-CC95BBAC5C55}"/>
              </a:ext>
            </a:extLst>
          </p:cNvPr>
          <p:cNvSpPr txBox="1"/>
          <p:nvPr/>
        </p:nvSpPr>
        <p:spPr>
          <a:xfrm>
            <a:off x="2758439" y="22748107"/>
            <a:ext cx="13849863" cy="1569660"/>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The list including the target compounds is named “Transition list” in Skyline it will be used to extract the ion chromatograms from the raw data in the next step. </a:t>
            </a:r>
          </a:p>
        </p:txBody>
      </p:sp>
      <p:sp>
        <p:nvSpPr>
          <p:cNvPr id="58" name="TextBox 57">
            <a:extLst>
              <a:ext uri="{FF2B5EF4-FFF2-40B4-BE49-F238E27FC236}">
                <a16:creationId xmlns:a16="http://schemas.microsoft.com/office/drawing/2014/main" id="{3833E81D-AEEC-B9F7-FCED-493BE0E577FD}"/>
              </a:ext>
            </a:extLst>
          </p:cNvPr>
          <p:cNvSpPr txBox="1"/>
          <p:nvPr/>
        </p:nvSpPr>
        <p:spPr>
          <a:xfrm>
            <a:off x="2926081" y="11440109"/>
            <a:ext cx="13670280" cy="1077218"/>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The target list can be modified by the user, and it can exported to Excel or CSV files. </a:t>
            </a:r>
          </a:p>
        </p:txBody>
      </p:sp>
      <p:sp>
        <p:nvSpPr>
          <p:cNvPr id="2" name="TextBox 1">
            <a:extLst>
              <a:ext uri="{FF2B5EF4-FFF2-40B4-BE49-F238E27FC236}">
                <a16:creationId xmlns:a16="http://schemas.microsoft.com/office/drawing/2014/main" id="{04149D16-1275-CDE6-4205-756EBA4C9D07}"/>
              </a:ext>
            </a:extLst>
          </p:cNvPr>
          <p:cNvSpPr txBox="1"/>
          <p:nvPr/>
        </p:nvSpPr>
        <p:spPr>
          <a:xfrm>
            <a:off x="2624784" y="24465431"/>
            <a:ext cx="13971577" cy="584775"/>
          </a:xfrm>
          <a:prstGeom prst="rect">
            <a:avLst/>
          </a:prstGeom>
          <a:noFill/>
        </p:spPr>
        <p:txBody>
          <a:bodyPr wrap="square">
            <a:spAutoFit/>
          </a:bodyPr>
          <a:lstStyle/>
          <a:p>
            <a:pPr algn="just"/>
            <a:r>
              <a:rPr lang="en-GB" sz="3200" dirty="0">
                <a:solidFill>
                  <a:schemeClr val="accent3"/>
                </a:solidFill>
                <a:latin typeface="Aharoni" panose="02010803020104030203" pitchFamily="2" charset="-79"/>
                <a:cs typeface="Aharoni" panose="02010803020104030203" pitchFamily="2" charset="-79"/>
              </a:rPr>
              <a:t>* The user can manually change Quan/Qual in the exported file</a:t>
            </a:r>
          </a:p>
        </p:txBody>
      </p:sp>
      <p:grpSp>
        <p:nvGrpSpPr>
          <p:cNvPr id="12" name="Group 11">
            <a:extLst>
              <a:ext uri="{FF2B5EF4-FFF2-40B4-BE49-F238E27FC236}">
                <a16:creationId xmlns:a16="http://schemas.microsoft.com/office/drawing/2014/main" id="{50980C85-64BA-BBD3-237D-CD2733B5CD39}"/>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A4EAEF6D-B818-6D66-B65F-33707F27D905}"/>
                </a:ext>
              </a:extLst>
            </p:cNvPr>
            <p:cNvSpPr/>
            <p:nvPr/>
          </p:nvSpPr>
          <p:spPr>
            <a:xfrm>
              <a:off x="18745655" y="2918193"/>
              <a:ext cx="7631758" cy="6444663"/>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BB4CF6-E279-47B0-C23B-0319242D1EF9}"/>
                </a:ext>
              </a:extLst>
            </p:cNvPr>
            <p:cNvSpPr/>
            <p:nvPr/>
          </p:nvSpPr>
          <p:spPr>
            <a:xfrm>
              <a:off x="17849059" y="1973651"/>
              <a:ext cx="9078892" cy="7973976"/>
            </a:xfrm>
            <a:prstGeom prst="ellipse">
              <a:avLst/>
            </a:prstGeom>
            <a:noFill/>
            <a:ln w="1905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BFD44051-07C8-58B9-E4BF-6259BC7BE017}"/>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err="1">
                <a:solidFill>
                  <a:schemeClr val="bg1"/>
                </a:solidFill>
                <a:latin typeface="Arial Black" panose="020B0A04020102020204" pitchFamily="34" charset="0"/>
              </a:rPr>
              <a:t>CPion</a:t>
            </a:r>
            <a:endParaRPr lang="en-US" sz="60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561190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1B072-0C5C-9976-7BE0-7C37BEF111CE}"/>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3E1EC1B1-084E-7331-56E3-817EA0B419E3}"/>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22E58BA-2518-59A8-9A96-CBB34E5967B0}"/>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48CD76C-1D33-7E12-B146-1F485AA16972}"/>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81966955-7E35-3809-1419-A5A42458FE8A}"/>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8E3F3-944E-CE02-D4B2-E47F8D6E61B2}"/>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9AD8851-6026-8C56-4F94-ED07798E3E45}"/>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664184B-6207-BE36-F56F-D0C6BC5C28B7}"/>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BADE7831-227E-72F5-2E02-294EA77E43BD}"/>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FCF8C07-7255-C408-E6C7-E6ECFE38C8C7}"/>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68FF05-B563-C9E5-AF27-F1D7FD3D233F}"/>
              </a:ext>
            </a:extLst>
          </p:cNvPr>
          <p:cNvSpPr txBox="1"/>
          <p:nvPr/>
        </p:nvSpPr>
        <p:spPr>
          <a:xfrm>
            <a:off x="18146724" y="26187747"/>
            <a:ext cx="631115"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5</a:t>
            </a:r>
          </a:p>
        </p:txBody>
      </p:sp>
      <p:grpSp>
        <p:nvGrpSpPr>
          <p:cNvPr id="12" name="Group 11">
            <a:extLst>
              <a:ext uri="{FF2B5EF4-FFF2-40B4-BE49-F238E27FC236}">
                <a16:creationId xmlns:a16="http://schemas.microsoft.com/office/drawing/2014/main" id="{364B87B4-A179-0C84-84DA-E6BC18015395}"/>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ED525D18-502D-5EE5-254A-11579700C02B}"/>
                </a:ext>
              </a:extLst>
            </p:cNvPr>
            <p:cNvSpPr/>
            <p:nvPr/>
          </p:nvSpPr>
          <p:spPr>
            <a:xfrm>
              <a:off x="18745655" y="2918193"/>
              <a:ext cx="7631758" cy="6444663"/>
            </a:xfrm>
            <a:prstGeom prst="ellipse">
              <a:avLst/>
            </a:prstGeom>
            <a:solidFill>
              <a:srgbClr val="62468C"/>
            </a:solidFill>
            <a:ln>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29B141E-F424-F0FA-B008-33197C55369F}"/>
                </a:ext>
              </a:extLst>
            </p:cNvPr>
            <p:cNvSpPr/>
            <p:nvPr/>
          </p:nvSpPr>
          <p:spPr>
            <a:xfrm>
              <a:off x="17849059" y="1973651"/>
              <a:ext cx="9078892" cy="7973976"/>
            </a:xfrm>
            <a:prstGeom prst="ellipse">
              <a:avLst/>
            </a:prstGeom>
            <a:noFill/>
            <a:ln w="1905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575ACA69-9376-7974-5958-A10DEB835FFE}"/>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a:solidFill>
                  <a:schemeClr val="bg1"/>
                </a:solidFill>
                <a:latin typeface="Arial Black" panose="020B0A04020102020204" pitchFamily="34" charset="0"/>
              </a:rPr>
              <a:t>Skyline</a:t>
            </a:r>
          </a:p>
        </p:txBody>
      </p:sp>
      <p:cxnSp>
        <p:nvCxnSpPr>
          <p:cNvPr id="16" name="Straight Connector 15">
            <a:extLst>
              <a:ext uri="{FF2B5EF4-FFF2-40B4-BE49-F238E27FC236}">
                <a16:creationId xmlns:a16="http://schemas.microsoft.com/office/drawing/2014/main" id="{3B2BD44E-C831-53E8-1BBF-1DB3F28C92A9}"/>
              </a:ext>
            </a:extLst>
          </p:cNvPr>
          <p:cNvCxnSpPr>
            <a:cxnSpLocks/>
          </p:cNvCxnSpPr>
          <p:nvPr/>
        </p:nvCxnSpPr>
        <p:spPr>
          <a:xfrm>
            <a:off x="5070630" y="3024248"/>
            <a:ext cx="10972800" cy="0"/>
          </a:xfrm>
          <a:prstGeom prst="line">
            <a:avLst/>
          </a:prstGeom>
          <a:ln>
            <a:solidFill>
              <a:srgbClr val="62468C"/>
            </a:solidFill>
          </a:ln>
        </p:spPr>
        <p:style>
          <a:lnRef idx="2">
            <a:schemeClr val="accent3"/>
          </a:lnRef>
          <a:fillRef idx="0">
            <a:schemeClr val="accent3"/>
          </a:fillRef>
          <a:effectRef idx="1">
            <a:schemeClr val="accent3"/>
          </a:effectRef>
          <a:fontRef idx="minor">
            <a:schemeClr val="tx1"/>
          </a:fontRef>
        </p:style>
      </p:cxnSp>
      <p:sp>
        <p:nvSpPr>
          <p:cNvPr id="2" name="TextBox 1">
            <a:extLst>
              <a:ext uri="{FF2B5EF4-FFF2-40B4-BE49-F238E27FC236}">
                <a16:creationId xmlns:a16="http://schemas.microsoft.com/office/drawing/2014/main" id="{EC148A50-9097-49FA-804B-17777001AE58}"/>
              </a:ext>
            </a:extLst>
          </p:cNvPr>
          <p:cNvSpPr txBox="1"/>
          <p:nvPr/>
        </p:nvSpPr>
        <p:spPr>
          <a:xfrm>
            <a:off x="5143431" y="1975517"/>
            <a:ext cx="11253858" cy="1015663"/>
          </a:xfrm>
          <a:prstGeom prst="rect">
            <a:avLst/>
          </a:prstGeom>
          <a:noFill/>
        </p:spPr>
        <p:txBody>
          <a:bodyPr wrap="square" rtlCol="0">
            <a:spAutoFit/>
          </a:bodyPr>
          <a:lstStyle/>
          <a:p>
            <a:pPr algn="ctr"/>
            <a:r>
              <a:rPr lang="en-US" sz="6000" b="1" dirty="0">
                <a:solidFill>
                  <a:srgbClr val="62468C"/>
                </a:solidFill>
                <a:latin typeface="Arial Black" panose="020B0A04020102020204" pitchFamily="34" charset="0"/>
              </a:rPr>
              <a:t>INTEGRATE THE DATA</a:t>
            </a:r>
          </a:p>
        </p:txBody>
      </p:sp>
      <p:sp>
        <p:nvSpPr>
          <p:cNvPr id="32" name="TextBox 31">
            <a:extLst>
              <a:ext uri="{FF2B5EF4-FFF2-40B4-BE49-F238E27FC236}">
                <a16:creationId xmlns:a16="http://schemas.microsoft.com/office/drawing/2014/main" id="{EC53192A-829F-911C-5EE8-D7A78C4CB6C3}"/>
              </a:ext>
            </a:extLst>
          </p:cNvPr>
          <p:cNvSpPr txBox="1"/>
          <p:nvPr/>
        </p:nvSpPr>
        <p:spPr>
          <a:xfrm>
            <a:off x="2606040" y="3420553"/>
            <a:ext cx="13670280" cy="452431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next step of the CPxplorer workflow is conducted in Skyline, an open-source Windows client software for treating mass spectrometric data. Skyline can be freely downloaded at the following link:</a:t>
            </a:r>
          </a:p>
          <a:p>
            <a:pPr algn="just"/>
            <a:r>
              <a:rPr lang="en-GB" sz="3200" dirty="0">
                <a:solidFill>
                  <a:srgbClr val="62468C"/>
                </a:solidFill>
                <a:latin typeface="Aharoni" panose="02010803020104030203" pitchFamily="2" charset="-79"/>
                <a:cs typeface="Aharoni" panose="02010803020104030203" pitchFamily="2" charset="-79"/>
                <a:hlinkClick r:id="rId3"/>
              </a:rPr>
              <a:t>https://skyline.ms/project/home/software/skyline/begin.view</a:t>
            </a:r>
            <a:r>
              <a:rPr lang="en-GB" sz="3200" dirty="0">
                <a:solidFill>
                  <a:srgbClr val="62468C"/>
                </a:solidFill>
                <a:latin typeface="Aharoni" panose="02010803020104030203" pitchFamily="2" charset="-79"/>
                <a:cs typeface="Aharoni" panose="02010803020104030203" pitchFamily="2" charset="-79"/>
              </a:rPr>
              <a:t>. The following sections provide instructions on using Skyline 24.1..</a:t>
            </a:r>
          </a:p>
          <a:p>
            <a:pPr algn="just"/>
            <a:endParaRPr lang="en-GB" sz="2400" dirty="0">
              <a:solidFill>
                <a:srgbClr val="62468C"/>
              </a:solidFill>
              <a:latin typeface="Aharoni" panose="02010803020104030203" pitchFamily="2" charset="-79"/>
              <a:cs typeface="Aharoni" panose="02010803020104030203" pitchFamily="2" charset="-79"/>
            </a:endParaRPr>
          </a:p>
          <a:p>
            <a:pPr algn="just"/>
            <a:r>
              <a:rPr lang="en-GB" sz="3200" dirty="0">
                <a:solidFill>
                  <a:srgbClr val="62468C"/>
                </a:solidFill>
                <a:latin typeface="Aharoni" panose="02010803020104030203" pitchFamily="2" charset="-79"/>
                <a:cs typeface="Aharoni" panose="02010803020104030203" pitchFamily="2" charset="-79"/>
              </a:rPr>
              <a:t>Since Skyline can be used for the analysis of proteomics and small molecules, the first step is to set the software interface to “Molecule interface”. Then a Blank Document can be created:</a:t>
            </a:r>
          </a:p>
        </p:txBody>
      </p:sp>
      <p:grpSp>
        <p:nvGrpSpPr>
          <p:cNvPr id="37" name="Group 36">
            <a:extLst>
              <a:ext uri="{FF2B5EF4-FFF2-40B4-BE49-F238E27FC236}">
                <a16:creationId xmlns:a16="http://schemas.microsoft.com/office/drawing/2014/main" id="{F3A5B45B-F65F-9830-591D-594EAD0566D0}"/>
              </a:ext>
            </a:extLst>
          </p:cNvPr>
          <p:cNvGrpSpPr/>
          <p:nvPr/>
        </p:nvGrpSpPr>
        <p:grpSpPr>
          <a:xfrm>
            <a:off x="2910964" y="7912203"/>
            <a:ext cx="7671919" cy="2918085"/>
            <a:chOff x="2606039" y="7848730"/>
            <a:chExt cx="8104149" cy="3246900"/>
          </a:xfrm>
        </p:grpSpPr>
        <p:pic>
          <p:nvPicPr>
            <p:cNvPr id="34" name="Picture 33">
              <a:extLst>
                <a:ext uri="{FF2B5EF4-FFF2-40B4-BE49-F238E27FC236}">
                  <a16:creationId xmlns:a16="http://schemas.microsoft.com/office/drawing/2014/main" id="{61F1AF03-DCEB-0249-91FB-83BC26D42696}"/>
                </a:ext>
              </a:extLst>
            </p:cNvPr>
            <p:cNvPicPr>
              <a:picLocks noChangeAspect="1"/>
            </p:cNvPicPr>
            <p:nvPr/>
          </p:nvPicPr>
          <p:blipFill>
            <a:blip r:embed="rId4"/>
            <a:srcRect r="50244" b="-884"/>
            <a:stretch/>
          </p:blipFill>
          <p:spPr>
            <a:xfrm>
              <a:off x="2606039" y="7848730"/>
              <a:ext cx="8104149" cy="3246900"/>
            </a:xfrm>
            <a:prstGeom prst="rect">
              <a:avLst/>
            </a:prstGeom>
          </p:spPr>
        </p:pic>
        <p:pic>
          <p:nvPicPr>
            <p:cNvPr id="35" name="Picture 34">
              <a:extLst>
                <a:ext uri="{FF2B5EF4-FFF2-40B4-BE49-F238E27FC236}">
                  <a16:creationId xmlns:a16="http://schemas.microsoft.com/office/drawing/2014/main" id="{1B75AD0A-6729-0136-4F01-2014B4DD7F0C}"/>
                </a:ext>
              </a:extLst>
            </p:cNvPr>
            <p:cNvPicPr>
              <a:picLocks noChangeAspect="1"/>
            </p:cNvPicPr>
            <p:nvPr/>
          </p:nvPicPr>
          <p:blipFill>
            <a:blip r:embed="rId4"/>
            <a:srcRect l="97472" t="9203" r="400" b="81434"/>
            <a:stretch/>
          </p:blipFill>
          <p:spPr>
            <a:xfrm>
              <a:off x="10123334" y="8139265"/>
              <a:ext cx="586854" cy="510008"/>
            </a:xfrm>
            <a:prstGeom prst="rect">
              <a:avLst/>
            </a:prstGeom>
          </p:spPr>
        </p:pic>
        <p:pic>
          <p:nvPicPr>
            <p:cNvPr id="36" name="Picture 35">
              <a:extLst>
                <a:ext uri="{FF2B5EF4-FFF2-40B4-BE49-F238E27FC236}">
                  <a16:creationId xmlns:a16="http://schemas.microsoft.com/office/drawing/2014/main" id="{120600D1-1427-3017-586F-00D88C2B5B6C}"/>
                </a:ext>
              </a:extLst>
            </p:cNvPr>
            <p:cNvPicPr>
              <a:picLocks noChangeAspect="1"/>
            </p:cNvPicPr>
            <p:nvPr/>
          </p:nvPicPr>
          <p:blipFill>
            <a:blip r:embed="rId4"/>
            <a:srcRect l="12224" t="17149" r="81156" b="48800"/>
            <a:stretch/>
          </p:blipFill>
          <p:spPr>
            <a:xfrm>
              <a:off x="2685911" y="9102462"/>
              <a:ext cx="3223570" cy="1958711"/>
            </a:xfrm>
            <a:prstGeom prst="rect">
              <a:avLst/>
            </a:prstGeom>
          </p:spPr>
        </p:pic>
      </p:grpSp>
      <p:sp>
        <p:nvSpPr>
          <p:cNvPr id="38" name="Oval 37">
            <a:extLst>
              <a:ext uri="{FF2B5EF4-FFF2-40B4-BE49-F238E27FC236}">
                <a16:creationId xmlns:a16="http://schemas.microsoft.com/office/drawing/2014/main" id="{EC45481C-C322-E72F-F448-EAD92AC8727C}"/>
              </a:ext>
            </a:extLst>
          </p:cNvPr>
          <p:cNvSpPr/>
          <p:nvPr/>
        </p:nvSpPr>
        <p:spPr>
          <a:xfrm>
            <a:off x="9972837" y="8062230"/>
            <a:ext cx="685693" cy="606139"/>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7462368-BA2D-C39D-A3A8-05E51D8C0888}"/>
              </a:ext>
            </a:extLst>
          </p:cNvPr>
          <p:cNvSpPr txBox="1"/>
          <p:nvPr/>
        </p:nvSpPr>
        <p:spPr>
          <a:xfrm>
            <a:off x="11071267" y="7848699"/>
            <a:ext cx="5205053" cy="107721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Set the software interface to “</a:t>
            </a:r>
            <a:r>
              <a:rPr lang="en-GB" sz="3200" dirty="0" err="1">
                <a:solidFill>
                  <a:srgbClr val="62468C"/>
                </a:solidFill>
                <a:latin typeface="Aharoni" panose="02010803020104030203" pitchFamily="2" charset="-79"/>
                <a:cs typeface="Aharoni" panose="02010803020104030203" pitchFamily="2" charset="-79"/>
              </a:rPr>
              <a:t>Moleclule</a:t>
            </a:r>
            <a:r>
              <a:rPr lang="en-GB" sz="3200" dirty="0">
                <a:solidFill>
                  <a:srgbClr val="62468C"/>
                </a:solidFill>
                <a:latin typeface="Aharoni" panose="02010803020104030203" pitchFamily="2" charset="-79"/>
                <a:cs typeface="Aharoni" panose="02010803020104030203" pitchFamily="2" charset="-79"/>
              </a:rPr>
              <a:t> interface” </a:t>
            </a:r>
          </a:p>
        </p:txBody>
      </p:sp>
      <p:sp>
        <p:nvSpPr>
          <p:cNvPr id="40" name="TextBox 39">
            <a:extLst>
              <a:ext uri="{FF2B5EF4-FFF2-40B4-BE49-F238E27FC236}">
                <a16:creationId xmlns:a16="http://schemas.microsoft.com/office/drawing/2014/main" id="{0DDAFAAF-6298-E7F7-0E59-75448D915EF1}"/>
              </a:ext>
            </a:extLst>
          </p:cNvPr>
          <p:cNvSpPr txBox="1"/>
          <p:nvPr/>
        </p:nvSpPr>
        <p:spPr>
          <a:xfrm>
            <a:off x="6061882" y="10770616"/>
            <a:ext cx="6037567" cy="58477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Create a Blank Document</a:t>
            </a:r>
          </a:p>
        </p:txBody>
      </p:sp>
      <p:sp>
        <p:nvSpPr>
          <p:cNvPr id="41" name="Rectangle: Rounded Corners 40">
            <a:extLst>
              <a:ext uri="{FF2B5EF4-FFF2-40B4-BE49-F238E27FC236}">
                <a16:creationId xmlns:a16="http://schemas.microsoft.com/office/drawing/2014/main" id="{43749F3E-05F1-FC10-BEA2-ABAC9BB3E4BA}"/>
              </a:ext>
            </a:extLst>
          </p:cNvPr>
          <p:cNvSpPr/>
          <p:nvPr/>
        </p:nvSpPr>
        <p:spPr>
          <a:xfrm>
            <a:off x="6048234" y="8099039"/>
            <a:ext cx="2410204" cy="2646302"/>
          </a:xfrm>
          <a:prstGeom prst="roundRect">
            <a:avLst/>
          </a:prstGeom>
          <a:noFill/>
          <a:ln w="762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E5752C-F6EA-D5B0-9025-138BF4CDAC70}"/>
              </a:ext>
            </a:extLst>
          </p:cNvPr>
          <p:cNvPicPr>
            <a:picLocks noChangeAspect="1"/>
          </p:cNvPicPr>
          <p:nvPr/>
        </p:nvPicPr>
        <p:blipFill>
          <a:blip r:embed="rId5"/>
          <a:srcRect l="37079" b="18133"/>
          <a:stretch/>
        </p:blipFill>
        <p:spPr>
          <a:xfrm>
            <a:off x="2850720" y="13178983"/>
            <a:ext cx="4865697" cy="4914240"/>
          </a:xfrm>
          <a:prstGeom prst="rect">
            <a:avLst/>
          </a:prstGeom>
        </p:spPr>
      </p:pic>
      <p:pic>
        <p:nvPicPr>
          <p:cNvPr id="15" name="Picture 14">
            <a:extLst>
              <a:ext uri="{FF2B5EF4-FFF2-40B4-BE49-F238E27FC236}">
                <a16:creationId xmlns:a16="http://schemas.microsoft.com/office/drawing/2014/main" id="{65499CA0-450C-74A8-A7F5-B30AF6D943AE}"/>
              </a:ext>
            </a:extLst>
          </p:cNvPr>
          <p:cNvPicPr>
            <a:picLocks noChangeAspect="1"/>
          </p:cNvPicPr>
          <p:nvPr/>
        </p:nvPicPr>
        <p:blipFill>
          <a:blip r:embed="rId6"/>
          <a:srcRect l="10687" t="2370" r="15859" b="48987"/>
          <a:stretch/>
        </p:blipFill>
        <p:spPr>
          <a:xfrm>
            <a:off x="6600777" y="13045637"/>
            <a:ext cx="6861294" cy="5873552"/>
          </a:xfrm>
          <a:prstGeom prst="rect">
            <a:avLst/>
          </a:prstGeom>
        </p:spPr>
      </p:pic>
      <p:sp>
        <p:nvSpPr>
          <p:cNvPr id="24" name="TextBox 23">
            <a:extLst>
              <a:ext uri="{FF2B5EF4-FFF2-40B4-BE49-F238E27FC236}">
                <a16:creationId xmlns:a16="http://schemas.microsoft.com/office/drawing/2014/main" id="{B08FE09E-FDA8-3754-9EBC-CA5B2FD37DAF}"/>
              </a:ext>
            </a:extLst>
          </p:cNvPr>
          <p:cNvSpPr txBox="1"/>
          <p:nvPr/>
        </p:nvSpPr>
        <p:spPr>
          <a:xfrm>
            <a:off x="2758440" y="11490221"/>
            <a:ext cx="13670280" cy="156966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Prior to updating the data into Skyline, the settings for extracting the data must be selected. The “Molecule setting” offers the possibility of </a:t>
            </a:r>
            <a:r>
              <a:rPr lang="en-GB" sz="3200" dirty="0" err="1">
                <a:solidFill>
                  <a:srgbClr val="62468C"/>
                </a:solidFill>
                <a:latin typeface="Aharoni" panose="02010803020104030203" pitchFamily="2" charset="-79"/>
                <a:cs typeface="Aharoni" panose="02010803020104030203" pitchFamily="2" charset="-79"/>
              </a:rPr>
              <a:t>labeling</a:t>
            </a:r>
            <a:r>
              <a:rPr lang="en-GB" sz="3200" dirty="0">
                <a:solidFill>
                  <a:srgbClr val="62468C"/>
                </a:solidFill>
                <a:latin typeface="Aharoni" panose="02010803020104030203" pitchFamily="2" charset="-79"/>
                <a:cs typeface="Aharoni" panose="02010803020104030203" pitchFamily="2" charset="-79"/>
              </a:rPr>
              <a:t> the ions and identifying which one is the quantitative one.</a:t>
            </a:r>
          </a:p>
        </p:txBody>
      </p:sp>
      <p:sp>
        <p:nvSpPr>
          <p:cNvPr id="26" name="Oval 25">
            <a:extLst>
              <a:ext uri="{FF2B5EF4-FFF2-40B4-BE49-F238E27FC236}">
                <a16:creationId xmlns:a16="http://schemas.microsoft.com/office/drawing/2014/main" id="{7ECE518F-8BC3-75B7-F38A-329D8F6364FE}"/>
              </a:ext>
            </a:extLst>
          </p:cNvPr>
          <p:cNvSpPr/>
          <p:nvPr/>
        </p:nvSpPr>
        <p:spPr>
          <a:xfrm>
            <a:off x="2850721" y="16129277"/>
            <a:ext cx="3715179" cy="606139"/>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8585C44-9290-3874-E827-24738768A72A}"/>
              </a:ext>
            </a:extLst>
          </p:cNvPr>
          <p:cNvSpPr/>
          <p:nvPr/>
        </p:nvSpPr>
        <p:spPr>
          <a:xfrm>
            <a:off x="8838189" y="13820396"/>
            <a:ext cx="1017012" cy="606139"/>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924C2AA-DF5A-953E-659A-32CD8F71CB3E}"/>
              </a:ext>
            </a:extLst>
          </p:cNvPr>
          <p:cNvSpPr/>
          <p:nvPr/>
        </p:nvSpPr>
        <p:spPr>
          <a:xfrm>
            <a:off x="7359956" y="15455993"/>
            <a:ext cx="1314143" cy="332695"/>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Curved 32">
            <a:extLst>
              <a:ext uri="{FF2B5EF4-FFF2-40B4-BE49-F238E27FC236}">
                <a16:creationId xmlns:a16="http://schemas.microsoft.com/office/drawing/2014/main" id="{6DD0D381-19CA-C325-6411-DDCF7C5897A5}"/>
              </a:ext>
            </a:extLst>
          </p:cNvPr>
          <p:cNvCxnSpPr>
            <a:cxnSpLocks/>
          </p:cNvCxnSpPr>
          <p:nvPr/>
        </p:nvCxnSpPr>
        <p:spPr>
          <a:xfrm rot="16200000" flipH="1">
            <a:off x="11891528" y="15838043"/>
            <a:ext cx="1391230" cy="403519"/>
          </a:xfrm>
          <a:prstGeom prst="curvedConnector3">
            <a:avLst>
              <a:gd name="adj1" fmla="val 705"/>
            </a:avLst>
          </a:prstGeom>
          <a:ln>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D858733F-B45C-EF90-F31D-FBB2F780ED51}"/>
              </a:ext>
            </a:extLst>
          </p:cNvPr>
          <p:cNvSpPr/>
          <p:nvPr/>
        </p:nvSpPr>
        <p:spPr>
          <a:xfrm>
            <a:off x="7347256" y="15773493"/>
            <a:ext cx="1314143" cy="332695"/>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77CB8E7-F867-C30D-21DF-7F1BD542C167}"/>
              </a:ext>
            </a:extLst>
          </p:cNvPr>
          <p:cNvSpPr txBox="1"/>
          <p:nvPr/>
        </p:nvSpPr>
        <p:spPr>
          <a:xfrm>
            <a:off x="13517235" y="13632684"/>
            <a:ext cx="2995652" cy="501675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Select the labels “Quan” and “Qual”, if they do not appear on the display, “Edit list” and manually add these two labels</a:t>
            </a:r>
          </a:p>
        </p:txBody>
      </p:sp>
      <p:sp>
        <p:nvSpPr>
          <p:cNvPr id="14" name="TextBox 13">
            <a:extLst>
              <a:ext uri="{FF2B5EF4-FFF2-40B4-BE49-F238E27FC236}">
                <a16:creationId xmlns:a16="http://schemas.microsoft.com/office/drawing/2014/main" id="{CE4CC593-76A2-B2F5-4BCE-FDCE841D0CFC}"/>
              </a:ext>
            </a:extLst>
          </p:cNvPr>
          <p:cNvSpPr txBox="1"/>
          <p:nvPr/>
        </p:nvSpPr>
        <p:spPr>
          <a:xfrm>
            <a:off x="2908260" y="19516838"/>
            <a:ext cx="13670280" cy="156966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Instrumental settings for data from different chromatographic and mass spectrometric instruments can be found at: </a:t>
            </a:r>
            <a:r>
              <a:rPr lang="en-GB" sz="3200" dirty="0">
                <a:solidFill>
                  <a:schemeClr val="accent3"/>
                </a:solidFill>
                <a:latin typeface="Aharoni" panose="02010803020104030203" pitchFamily="2" charset="-79"/>
                <a:cs typeface="Aharoni" panose="02010803020104030203" pitchFamily="2" charset="-79"/>
                <a:hlinkClick r:id="rId7"/>
              </a:rPr>
              <a:t>https://github.com/WBS-TW/CPxplorer</a:t>
            </a:r>
            <a:r>
              <a:rPr lang="en-GB" sz="3200" dirty="0">
                <a:solidFill>
                  <a:schemeClr val="accent3"/>
                </a:solidFill>
                <a:latin typeface="Aharoni" panose="02010803020104030203" pitchFamily="2" charset="-79"/>
                <a:cs typeface="Aharoni" panose="02010803020104030203" pitchFamily="2" charset="-79"/>
              </a:rPr>
              <a:t>. </a:t>
            </a:r>
            <a:endParaRPr lang="en-GB" sz="3200" dirty="0">
              <a:solidFill>
                <a:srgbClr val="62468C"/>
              </a:solidFill>
              <a:latin typeface="Aharoni" panose="02010803020104030203" pitchFamily="2" charset="-79"/>
              <a:cs typeface="Aharoni" panose="02010803020104030203" pitchFamily="2" charset="-79"/>
            </a:endParaRPr>
          </a:p>
        </p:txBody>
      </p:sp>
      <p:pic>
        <p:nvPicPr>
          <p:cNvPr id="21" name="Picture 20">
            <a:extLst>
              <a:ext uri="{FF2B5EF4-FFF2-40B4-BE49-F238E27FC236}">
                <a16:creationId xmlns:a16="http://schemas.microsoft.com/office/drawing/2014/main" id="{3AD3F158-C354-A98E-7CFB-DA276AC64288}"/>
              </a:ext>
            </a:extLst>
          </p:cNvPr>
          <p:cNvPicPr>
            <a:picLocks noChangeAspect="1"/>
          </p:cNvPicPr>
          <p:nvPr/>
        </p:nvPicPr>
        <p:blipFill>
          <a:blip r:embed="rId8"/>
          <a:srcRect b="70625"/>
          <a:stretch/>
        </p:blipFill>
        <p:spPr>
          <a:xfrm>
            <a:off x="3035115" y="21232300"/>
            <a:ext cx="8304957" cy="2045439"/>
          </a:xfrm>
          <a:prstGeom prst="rect">
            <a:avLst/>
          </a:prstGeom>
        </p:spPr>
      </p:pic>
      <p:pic>
        <p:nvPicPr>
          <p:cNvPr id="27" name="Picture 26">
            <a:extLst>
              <a:ext uri="{FF2B5EF4-FFF2-40B4-BE49-F238E27FC236}">
                <a16:creationId xmlns:a16="http://schemas.microsoft.com/office/drawing/2014/main" id="{3C17DBD0-8DB9-DFA1-34FF-05304694FB67}"/>
              </a:ext>
            </a:extLst>
          </p:cNvPr>
          <p:cNvPicPr>
            <a:picLocks noChangeAspect="1"/>
          </p:cNvPicPr>
          <p:nvPr/>
        </p:nvPicPr>
        <p:blipFill>
          <a:blip r:embed="rId9"/>
          <a:srcRect r="54364" b="66570"/>
          <a:stretch/>
        </p:blipFill>
        <p:spPr>
          <a:xfrm>
            <a:off x="4548434" y="22082470"/>
            <a:ext cx="6034449" cy="2745237"/>
          </a:xfrm>
          <a:prstGeom prst="rect">
            <a:avLst/>
          </a:prstGeom>
        </p:spPr>
      </p:pic>
      <p:pic>
        <p:nvPicPr>
          <p:cNvPr id="29" name="Picture 28">
            <a:extLst>
              <a:ext uri="{FF2B5EF4-FFF2-40B4-BE49-F238E27FC236}">
                <a16:creationId xmlns:a16="http://schemas.microsoft.com/office/drawing/2014/main" id="{444F7B3D-92F3-45DE-2734-F7853D9C5378}"/>
              </a:ext>
            </a:extLst>
          </p:cNvPr>
          <p:cNvPicPr>
            <a:picLocks noChangeAspect="1"/>
          </p:cNvPicPr>
          <p:nvPr/>
        </p:nvPicPr>
        <p:blipFill>
          <a:blip r:embed="rId9"/>
          <a:srcRect l="77316" t="93117" r="1850" b="1767"/>
          <a:stretch/>
        </p:blipFill>
        <p:spPr>
          <a:xfrm>
            <a:off x="7589613" y="24813825"/>
            <a:ext cx="3254852" cy="496397"/>
          </a:xfrm>
          <a:prstGeom prst="rect">
            <a:avLst/>
          </a:prstGeom>
        </p:spPr>
      </p:pic>
      <p:sp>
        <p:nvSpPr>
          <p:cNvPr id="31" name="Oval 30">
            <a:extLst>
              <a:ext uri="{FF2B5EF4-FFF2-40B4-BE49-F238E27FC236}">
                <a16:creationId xmlns:a16="http://schemas.microsoft.com/office/drawing/2014/main" id="{2346B7CB-18D0-8BB5-4777-810564D0F166}"/>
              </a:ext>
            </a:extLst>
          </p:cNvPr>
          <p:cNvSpPr/>
          <p:nvPr/>
        </p:nvSpPr>
        <p:spPr>
          <a:xfrm>
            <a:off x="3035115" y="21563601"/>
            <a:ext cx="748958" cy="398471"/>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00B72FC-E244-53D9-6DB5-7D64F00218F2}"/>
              </a:ext>
            </a:extLst>
          </p:cNvPr>
          <p:cNvSpPr/>
          <p:nvPr/>
        </p:nvSpPr>
        <p:spPr>
          <a:xfrm>
            <a:off x="3543122" y="22596508"/>
            <a:ext cx="1005311" cy="398471"/>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1756A55-0DA6-F606-1CE7-AB7AEAD803FE}"/>
              </a:ext>
            </a:extLst>
          </p:cNvPr>
          <p:cNvSpPr/>
          <p:nvPr/>
        </p:nvSpPr>
        <p:spPr>
          <a:xfrm>
            <a:off x="6838146" y="24065393"/>
            <a:ext cx="2874192" cy="496397"/>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1127353-3056-0837-3083-0D77EFB639FF}"/>
              </a:ext>
            </a:extLst>
          </p:cNvPr>
          <p:cNvSpPr/>
          <p:nvPr/>
        </p:nvSpPr>
        <p:spPr>
          <a:xfrm>
            <a:off x="7620367" y="24872585"/>
            <a:ext cx="1716802" cy="344797"/>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FC41F4-D504-70C4-3AD2-1FFA776674C8}"/>
              </a:ext>
            </a:extLst>
          </p:cNvPr>
          <p:cNvSpPr txBox="1"/>
          <p:nvPr/>
        </p:nvSpPr>
        <p:spPr>
          <a:xfrm>
            <a:off x="11370827" y="21168112"/>
            <a:ext cx="5057894" cy="452431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method can be opened in Skyline. The settings will be then set, and the .raw data can be directly uploaded into Skyline. The </a:t>
            </a:r>
            <a:r>
              <a:rPr lang="en-GB" sz="3200" dirty="0" err="1">
                <a:solidFill>
                  <a:srgbClr val="62468C"/>
                </a:solidFill>
                <a:latin typeface="Aharoni" panose="02010803020104030203" pitchFamily="2" charset="-79"/>
                <a:cs typeface="Aharoni" panose="02010803020104030203" pitchFamily="2" charset="-79"/>
              </a:rPr>
              <a:t>multipanel</a:t>
            </a:r>
            <a:r>
              <a:rPr lang="en-GB" sz="3200" dirty="0">
                <a:solidFill>
                  <a:srgbClr val="62468C"/>
                </a:solidFill>
                <a:latin typeface="Aharoni" panose="02010803020104030203" pitchFamily="2" charset="-79"/>
                <a:cs typeface="Aharoni" panose="02010803020104030203" pitchFamily="2" charset="-79"/>
              </a:rPr>
              <a:t> display will also automatically appear when the data is loaded.</a:t>
            </a:r>
          </a:p>
        </p:txBody>
      </p:sp>
    </p:spTree>
    <p:extLst>
      <p:ext uri="{BB962C8B-B14F-4D97-AF65-F5344CB8AC3E}">
        <p14:creationId xmlns:p14="http://schemas.microsoft.com/office/powerpoint/2010/main" val="1597328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7C4F2-2407-8881-181F-4EB785698B26}"/>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8CEF630C-7EC2-05AE-9F48-8DF149BD87D9}"/>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EEC67CE-567A-1A1B-37CB-E389403EAA36}"/>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3DB48B-4ACF-294C-5EF3-41EC4B265FA5}"/>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1D0B1183-35DC-44BE-DEB3-DF98E669856C}"/>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AA72F6-6AB7-56F4-5557-A8F964D2218F}"/>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763136-6001-54D2-C3DA-9C6FA8A1A88D}"/>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112EA8B-C5C2-F910-6FE6-0D7718F7818E}"/>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226189A1-EFA6-0806-E135-DF23380DA991}"/>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E9E12CD-1986-3C8F-85F4-68A78CA199B2}"/>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825114-F1E7-F889-75E1-885D22E1A0ED}"/>
              </a:ext>
            </a:extLst>
          </p:cNvPr>
          <p:cNvSpPr txBox="1"/>
          <p:nvPr/>
        </p:nvSpPr>
        <p:spPr>
          <a:xfrm>
            <a:off x="18146724" y="26187747"/>
            <a:ext cx="631115"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6</a:t>
            </a:r>
          </a:p>
        </p:txBody>
      </p:sp>
      <p:grpSp>
        <p:nvGrpSpPr>
          <p:cNvPr id="12" name="Group 11">
            <a:extLst>
              <a:ext uri="{FF2B5EF4-FFF2-40B4-BE49-F238E27FC236}">
                <a16:creationId xmlns:a16="http://schemas.microsoft.com/office/drawing/2014/main" id="{6E7F6F45-943D-F6CE-A284-D9D3240E8291}"/>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196AC489-39BA-6F60-2739-1F972553CE8D}"/>
                </a:ext>
              </a:extLst>
            </p:cNvPr>
            <p:cNvSpPr/>
            <p:nvPr/>
          </p:nvSpPr>
          <p:spPr>
            <a:xfrm>
              <a:off x="18745655" y="2918193"/>
              <a:ext cx="7631758" cy="6444663"/>
            </a:xfrm>
            <a:prstGeom prst="ellipse">
              <a:avLst/>
            </a:prstGeom>
            <a:solidFill>
              <a:srgbClr val="62468C"/>
            </a:solidFill>
            <a:ln>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02D4AFB-D76E-ACE9-78F4-F3E7C62A0F97}"/>
                </a:ext>
              </a:extLst>
            </p:cNvPr>
            <p:cNvSpPr/>
            <p:nvPr/>
          </p:nvSpPr>
          <p:spPr>
            <a:xfrm>
              <a:off x="17849059" y="1973651"/>
              <a:ext cx="9078892" cy="7973976"/>
            </a:xfrm>
            <a:prstGeom prst="ellipse">
              <a:avLst/>
            </a:prstGeom>
            <a:noFill/>
            <a:ln w="1905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6637D92B-7DFC-577F-8142-2289ED9FFACE}"/>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a:solidFill>
                  <a:schemeClr val="bg1"/>
                </a:solidFill>
                <a:latin typeface="Arial Black" panose="020B0A04020102020204" pitchFamily="34" charset="0"/>
              </a:rPr>
              <a:t>Skyline</a:t>
            </a:r>
          </a:p>
        </p:txBody>
      </p:sp>
      <p:cxnSp>
        <p:nvCxnSpPr>
          <p:cNvPr id="16" name="Straight Connector 15">
            <a:extLst>
              <a:ext uri="{FF2B5EF4-FFF2-40B4-BE49-F238E27FC236}">
                <a16:creationId xmlns:a16="http://schemas.microsoft.com/office/drawing/2014/main" id="{8869D9AE-3AED-095A-DF53-A56A7ADA55BD}"/>
              </a:ext>
            </a:extLst>
          </p:cNvPr>
          <p:cNvCxnSpPr>
            <a:cxnSpLocks/>
          </p:cNvCxnSpPr>
          <p:nvPr/>
        </p:nvCxnSpPr>
        <p:spPr>
          <a:xfrm>
            <a:off x="5070630" y="3024248"/>
            <a:ext cx="10972800" cy="0"/>
          </a:xfrm>
          <a:prstGeom prst="line">
            <a:avLst/>
          </a:prstGeom>
          <a:ln>
            <a:solidFill>
              <a:srgbClr val="62468C"/>
            </a:solidFill>
          </a:ln>
        </p:spPr>
        <p:style>
          <a:lnRef idx="2">
            <a:schemeClr val="accent3"/>
          </a:lnRef>
          <a:fillRef idx="0">
            <a:schemeClr val="accent3"/>
          </a:fillRef>
          <a:effectRef idx="1">
            <a:schemeClr val="accent3"/>
          </a:effectRef>
          <a:fontRef idx="minor">
            <a:schemeClr val="tx1"/>
          </a:fontRef>
        </p:style>
      </p:cxnSp>
      <p:sp>
        <p:nvSpPr>
          <p:cNvPr id="2" name="TextBox 1">
            <a:extLst>
              <a:ext uri="{FF2B5EF4-FFF2-40B4-BE49-F238E27FC236}">
                <a16:creationId xmlns:a16="http://schemas.microsoft.com/office/drawing/2014/main" id="{51E94C45-B515-3A0C-5866-A97C20A81967}"/>
              </a:ext>
            </a:extLst>
          </p:cNvPr>
          <p:cNvSpPr txBox="1"/>
          <p:nvPr/>
        </p:nvSpPr>
        <p:spPr>
          <a:xfrm>
            <a:off x="5143431" y="1975517"/>
            <a:ext cx="11253858" cy="1015663"/>
          </a:xfrm>
          <a:prstGeom prst="rect">
            <a:avLst/>
          </a:prstGeom>
          <a:noFill/>
        </p:spPr>
        <p:txBody>
          <a:bodyPr wrap="square" rtlCol="0">
            <a:spAutoFit/>
          </a:bodyPr>
          <a:lstStyle/>
          <a:p>
            <a:pPr algn="ctr"/>
            <a:r>
              <a:rPr lang="en-US" sz="6000" b="1" dirty="0">
                <a:solidFill>
                  <a:srgbClr val="62468C"/>
                </a:solidFill>
                <a:latin typeface="Arial Black" panose="020B0A04020102020204" pitchFamily="34" charset="0"/>
              </a:rPr>
              <a:t>INTEGRATE THE DATA</a:t>
            </a:r>
          </a:p>
        </p:txBody>
      </p:sp>
      <p:sp>
        <p:nvSpPr>
          <p:cNvPr id="32" name="TextBox 31">
            <a:extLst>
              <a:ext uri="{FF2B5EF4-FFF2-40B4-BE49-F238E27FC236}">
                <a16:creationId xmlns:a16="http://schemas.microsoft.com/office/drawing/2014/main" id="{DD89700E-110A-107C-99FA-E39B5F3D1483}"/>
              </a:ext>
            </a:extLst>
          </p:cNvPr>
          <p:cNvSpPr txBox="1"/>
          <p:nvPr/>
        </p:nvSpPr>
        <p:spPr>
          <a:xfrm>
            <a:off x="8740294" y="5485708"/>
            <a:ext cx="7456856" cy="304698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transition list generated by </a:t>
            </a:r>
            <a:r>
              <a:rPr lang="en-GB" sz="3200" dirty="0" err="1">
                <a:solidFill>
                  <a:srgbClr val="62468C"/>
                </a:solidFill>
                <a:latin typeface="Aharoni" panose="02010803020104030203" pitchFamily="2" charset="-79"/>
                <a:cs typeface="Aharoni" panose="02010803020104030203" pitchFamily="2" charset="-79"/>
              </a:rPr>
              <a:t>CPion</a:t>
            </a:r>
            <a:r>
              <a:rPr lang="en-GB" sz="3200" dirty="0">
                <a:solidFill>
                  <a:srgbClr val="62468C"/>
                </a:solidFill>
                <a:latin typeface="Aharoni" panose="02010803020104030203" pitchFamily="2" charset="-79"/>
                <a:cs typeface="Aharoni" panose="02010803020104030203" pitchFamily="2" charset="-79"/>
              </a:rPr>
              <a:t> contains several ions corresponding to different isotopes of each molecule. Therefore, the “precursor mass” and “product ion mass” can be both set as “monoisotopic”</a:t>
            </a:r>
          </a:p>
        </p:txBody>
      </p:sp>
      <p:sp>
        <p:nvSpPr>
          <p:cNvPr id="40" name="TextBox 39">
            <a:extLst>
              <a:ext uri="{FF2B5EF4-FFF2-40B4-BE49-F238E27FC236}">
                <a16:creationId xmlns:a16="http://schemas.microsoft.com/office/drawing/2014/main" id="{39C0F9F7-7E75-2FB0-63BE-E6D64540FA42}"/>
              </a:ext>
            </a:extLst>
          </p:cNvPr>
          <p:cNvSpPr txBox="1"/>
          <p:nvPr/>
        </p:nvSpPr>
        <p:spPr>
          <a:xfrm>
            <a:off x="8664332" y="11805443"/>
            <a:ext cx="7303137" cy="353943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adducts were already selected in </a:t>
            </a:r>
            <a:r>
              <a:rPr lang="en-GB" sz="3200" dirty="0" err="1">
                <a:solidFill>
                  <a:srgbClr val="62468C"/>
                </a:solidFill>
                <a:latin typeface="Aharoni" panose="02010803020104030203" pitchFamily="2" charset="-79"/>
                <a:cs typeface="Aharoni" panose="02010803020104030203" pitchFamily="2" charset="-79"/>
              </a:rPr>
              <a:t>CPion</a:t>
            </a:r>
            <a:r>
              <a:rPr lang="en-GB" sz="3200" dirty="0">
                <a:solidFill>
                  <a:srgbClr val="62468C"/>
                </a:solidFill>
                <a:latin typeface="Aharoni" panose="02010803020104030203" pitchFamily="2" charset="-79"/>
                <a:cs typeface="Aharoni" panose="02010803020104030203" pitchFamily="2" charset="-79"/>
              </a:rPr>
              <a:t>, and they are included in the transition list. So, the “Precursor” and “Fragment” adducts can be set as [M-] and [M+] when applying a negative and positive ionization technique, respectively.</a:t>
            </a:r>
          </a:p>
        </p:txBody>
      </p:sp>
      <p:pic>
        <p:nvPicPr>
          <p:cNvPr id="15" name="Picture 14">
            <a:extLst>
              <a:ext uri="{FF2B5EF4-FFF2-40B4-BE49-F238E27FC236}">
                <a16:creationId xmlns:a16="http://schemas.microsoft.com/office/drawing/2014/main" id="{17DFDF3D-E9D4-B5AD-769E-7C2CD787CB72}"/>
              </a:ext>
            </a:extLst>
          </p:cNvPr>
          <p:cNvPicPr>
            <a:picLocks noChangeAspect="1"/>
          </p:cNvPicPr>
          <p:nvPr/>
        </p:nvPicPr>
        <p:blipFill>
          <a:blip r:embed="rId3"/>
          <a:srcRect l="855" r="2355" b="58246"/>
          <a:stretch/>
        </p:blipFill>
        <p:spPr>
          <a:xfrm>
            <a:off x="2707640" y="11883859"/>
            <a:ext cx="5749009" cy="3744466"/>
          </a:xfrm>
          <a:prstGeom prst="rect">
            <a:avLst/>
          </a:prstGeom>
        </p:spPr>
      </p:pic>
      <p:pic>
        <p:nvPicPr>
          <p:cNvPr id="26" name="Picture 25">
            <a:extLst>
              <a:ext uri="{FF2B5EF4-FFF2-40B4-BE49-F238E27FC236}">
                <a16:creationId xmlns:a16="http://schemas.microsoft.com/office/drawing/2014/main" id="{D3138360-37A5-4A45-756E-4735A340E62A}"/>
              </a:ext>
            </a:extLst>
          </p:cNvPr>
          <p:cNvPicPr>
            <a:picLocks noChangeAspect="1"/>
          </p:cNvPicPr>
          <p:nvPr/>
        </p:nvPicPr>
        <p:blipFill>
          <a:blip r:embed="rId4"/>
          <a:srcRect l="3398" r="12232" b="36332"/>
          <a:stretch/>
        </p:blipFill>
        <p:spPr>
          <a:xfrm>
            <a:off x="2636957" y="19415660"/>
            <a:ext cx="5818142" cy="6510637"/>
          </a:xfrm>
          <a:prstGeom prst="rect">
            <a:avLst/>
          </a:prstGeom>
        </p:spPr>
      </p:pic>
      <p:pic>
        <p:nvPicPr>
          <p:cNvPr id="42" name="Picture 41">
            <a:extLst>
              <a:ext uri="{FF2B5EF4-FFF2-40B4-BE49-F238E27FC236}">
                <a16:creationId xmlns:a16="http://schemas.microsoft.com/office/drawing/2014/main" id="{86883B67-3B2A-93DE-1651-3A590CA6AF02}"/>
              </a:ext>
            </a:extLst>
          </p:cNvPr>
          <p:cNvPicPr>
            <a:picLocks noChangeAspect="1"/>
          </p:cNvPicPr>
          <p:nvPr/>
        </p:nvPicPr>
        <p:blipFill>
          <a:blip r:embed="rId5"/>
          <a:srcRect r="11975" b="43657"/>
          <a:stretch/>
        </p:blipFill>
        <p:spPr>
          <a:xfrm>
            <a:off x="2606040" y="5443852"/>
            <a:ext cx="5799809" cy="5512030"/>
          </a:xfrm>
          <a:prstGeom prst="rect">
            <a:avLst/>
          </a:prstGeom>
        </p:spPr>
      </p:pic>
      <p:sp>
        <p:nvSpPr>
          <p:cNvPr id="43" name="TextBox 42">
            <a:extLst>
              <a:ext uri="{FF2B5EF4-FFF2-40B4-BE49-F238E27FC236}">
                <a16:creationId xmlns:a16="http://schemas.microsoft.com/office/drawing/2014/main" id="{5F571368-2930-460B-65B7-6EBA88CA1D93}"/>
              </a:ext>
            </a:extLst>
          </p:cNvPr>
          <p:cNvSpPr txBox="1"/>
          <p:nvPr/>
        </p:nvSpPr>
        <p:spPr>
          <a:xfrm>
            <a:off x="8740293" y="8922144"/>
            <a:ext cx="7456856" cy="255454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CP mixtures are </a:t>
            </a:r>
            <a:r>
              <a:rPr lang="en-GB" sz="3200" dirty="0" err="1">
                <a:solidFill>
                  <a:srgbClr val="62468C"/>
                </a:solidFill>
                <a:latin typeface="Aharoni" panose="02010803020104030203" pitchFamily="2" charset="-79"/>
                <a:cs typeface="Aharoni" panose="02010803020104030203" pitchFamily="2" charset="-79"/>
              </a:rPr>
              <a:t>analyzed</a:t>
            </a:r>
            <a:r>
              <a:rPr lang="en-GB" sz="3200" dirty="0">
                <a:solidFill>
                  <a:srgbClr val="62468C"/>
                </a:solidFill>
                <a:latin typeface="Aharoni" panose="02010803020104030203" pitchFamily="2" charset="-79"/>
                <a:cs typeface="Aharoni" panose="02010803020104030203" pitchFamily="2" charset="-79"/>
              </a:rPr>
              <a:t> only using MS1 data. Consequently, the “Collision energy”, “</a:t>
            </a:r>
            <a:r>
              <a:rPr lang="en-GB" sz="3200" dirty="0" err="1">
                <a:solidFill>
                  <a:srgbClr val="62468C"/>
                </a:solidFill>
                <a:latin typeface="Aharoni" panose="02010803020104030203" pitchFamily="2" charset="-79"/>
                <a:cs typeface="Aharoni" panose="02010803020104030203" pitchFamily="2" charset="-79"/>
              </a:rPr>
              <a:t>Declustering</a:t>
            </a:r>
            <a:r>
              <a:rPr lang="en-GB" sz="3200" dirty="0">
                <a:solidFill>
                  <a:srgbClr val="62468C"/>
                </a:solidFill>
                <a:latin typeface="Aharoni" panose="02010803020104030203" pitchFamily="2" charset="-79"/>
                <a:cs typeface="Aharoni" panose="02010803020104030203" pitchFamily="2" charset="-79"/>
              </a:rPr>
              <a:t> potential”, and “Compensation voltage” can be set as “None”. </a:t>
            </a:r>
          </a:p>
        </p:txBody>
      </p:sp>
      <p:sp>
        <p:nvSpPr>
          <p:cNvPr id="45" name="Right Brace 44">
            <a:extLst>
              <a:ext uri="{FF2B5EF4-FFF2-40B4-BE49-F238E27FC236}">
                <a16:creationId xmlns:a16="http://schemas.microsoft.com/office/drawing/2014/main" id="{E041C74F-523E-0299-A509-45B0F947FB3D}"/>
              </a:ext>
            </a:extLst>
          </p:cNvPr>
          <p:cNvSpPr/>
          <p:nvPr/>
        </p:nvSpPr>
        <p:spPr>
          <a:xfrm>
            <a:off x="8185934" y="6909735"/>
            <a:ext cx="478398" cy="984326"/>
          </a:xfrm>
          <a:prstGeom prst="rightBrace">
            <a:avLst>
              <a:gd name="adj1" fmla="val 9568"/>
              <a:gd name="adj2" fmla="val 18698"/>
            </a:avLst>
          </a:prstGeom>
          <a:ln w="76200">
            <a:solidFill>
              <a:srgbClr val="62468C"/>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47" name="Oval 46">
            <a:extLst>
              <a:ext uri="{FF2B5EF4-FFF2-40B4-BE49-F238E27FC236}">
                <a16:creationId xmlns:a16="http://schemas.microsoft.com/office/drawing/2014/main" id="{CD060F9E-BE2E-1508-3DCF-B89DFEF7AB65}"/>
              </a:ext>
            </a:extLst>
          </p:cNvPr>
          <p:cNvSpPr/>
          <p:nvPr/>
        </p:nvSpPr>
        <p:spPr>
          <a:xfrm>
            <a:off x="2925275" y="6153124"/>
            <a:ext cx="1017012" cy="606139"/>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Brace 47">
            <a:extLst>
              <a:ext uri="{FF2B5EF4-FFF2-40B4-BE49-F238E27FC236}">
                <a16:creationId xmlns:a16="http://schemas.microsoft.com/office/drawing/2014/main" id="{BEF89AF0-EA41-7AD7-480F-8A8C27FE54EA}"/>
              </a:ext>
            </a:extLst>
          </p:cNvPr>
          <p:cNvSpPr/>
          <p:nvPr/>
        </p:nvSpPr>
        <p:spPr>
          <a:xfrm>
            <a:off x="8173410" y="8081978"/>
            <a:ext cx="566883" cy="1916587"/>
          </a:xfrm>
          <a:prstGeom prst="rightBrace">
            <a:avLst>
              <a:gd name="adj1" fmla="val 9568"/>
              <a:gd name="adj2" fmla="val 55697"/>
            </a:avLst>
          </a:prstGeom>
          <a:ln w="76200">
            <a:solidFill>
              <a:srgbClr val="62468C"/>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A294961F-18CB-CBC4-4130-832322395828}"/>
              </a:ext>
            </a:extLst>
          </p:cNvPr>
          <p:cNvSpPr txBox="1"/>
          <p:nvPr/>
        </p:nvSpPr>
        <p:spPr>
          <a:xfrm>
            <a:off x="2984003" y="10996019"/>
            <a:ext cx="4508997" cy="584775"/>
          </a:xfrm>
          <a:prstGeom prst="rect">
            <a:avLst/>
          </a:prstGeom>
          <a:noFill/>
        </p:spPr>
        <p:txBody>
          <a:bodyPr wrap="square">
            <a:spAutoFit/>
          </a:bodyPr>
          <a:lstStyle/>
          <a:p>
            <a:pPr algn="ctr"/>
            <a:r>
              <a:rPr lang="en-GB" sz="3200" dirty="0">
                <a:solidFill>
                  <a:srgbClr val="62468C"/>
                </a:solidFill>
                <a:latin typeface="Aharoni" panose="02010803020104030203" pitchFamily="2" charset="-79"/>
                <a:cs typeface="Aharoni" panose="02010803020104030203" pitchFamily="2" charset="-79"/>
              </a:rPr>
              <a:t>Not available library</a:t>
            </a:r>
          </a:p>
        </p:txBody>
      </p:sp>
      <p:cxnSp>
        <p:nvCxnSpPr>
          <p:cNvPr id="53" name="Connector: Elbow 52">
            <a:extLst>
              <a:ext uri="{FF2B5EF4-FFF2-40B4-BE49-F238E27FC236}">
                <a16:creationId xmlns:a16="http://schemas.microsoft.com/office/drawing/2014/main" id="{DCE80EF5-8423-1809-B9BD-5B8E7AFF344C}"/>
              </a:ext>
            </a:extLst>
          </p:cNvPr>
          <p:cNvCxnSpPr>
            <a:cxnSpLocks/>
          </p:cNvCxnSpPr>
          <p:nvPr/>
        </p:nvCxnSpPr>
        <p:spPr>
          <a:xfrm rot="5400000">
            <a:off x="2369142" y="10292048"/>
            <a:ext cx="1662022" cy="330696"/>
          </a:xfrm>
          <a:prstGeom prst="bentConnector3">
            <a:avLst>
              <a:gd name="adj1" fmla="val -433"/>
            </a:avLst>
          </a:prstGeom>
          <a:ln w="57150">
            <a:solidFill>
              <a:srgbClr val="62468C"/>
            </a:solidFill>
            <a:tailEnd type="triangle"/>
          </a:ln>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id="{E8C57AD0-9AC1-8865-1F61-FEBC33FD4270}"/>
              </a:ext>
            </a:extLst>
          </p:cNvPr>
          <p:cNvPicPr>
            <a:picLocks noChangeAspect="1"/>
          </p:cNvPicPr>
          <p:nvPr/>
        </p:nvPicPr>
        <p:blipFill>
          <a:blip r:embed="rId6"/>
          <a:srcRect b="69541"/>
          <a:stretch/>
        </p:blipFill>
        <p:spPr>
          <a:xfrm>
            <a:off x="2707639" y="16370958"/>
            <a:ext cx="5749009" cy="2659828"/>
          </a:xfrm>
          <a:prstGeom prst="rect">
            <a:avLst/>
          </a:prstGeom>
        </p:spPr>
      </p:pic>
      <p:sp>
        <p:nvSpPr>
          <p:cNvPr id="62" name="Oval 61">
            <a:extLst>
              <a:ext uri="{FF2B5EF4-FFF2-40B4-BE49-F238E27FC236}">
                <a16:creationId xmlns:a16="http://schemas.microsoft.com/office/drawing/2014/main" id="{5937E710-6186-E351-543E-65E8F3180B80}"/>
              </a:ext>
            </a:extLst>
          </p:cNvPr>
          <p:cNvSpPr/>
          <p:nvPr/>
        </p:nvSpPr>
        <p:spPr>
          <a:xfrm>
            <a:off x="3670299" y="12543453"/>
            <a:ext cx="703787" cy="439025"/>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Brace 63">
            <a:extLst>
              <a:ext uri="{FF2B5EF4-FFF2-40B4-BE49-F238E27FC236}">
                <a16:creationId xmlns:a16="http://schemas.microsoft.com/office/drawing/2014/main" id="{F05B74B4-62E9-4532-FEA7-3EF26690A9A7}"/>
              </a:ext>
            </a:extLst>
          </p:cNvPr>
          <p:cNvSpPr/>
          <p:nvPr/>
        </p:nvSpPr>
        <p:spPr>
          <a:xfrm>
            <a:off x="8040610" y="13657723"/>
            <a:ext cx="533650" cy="1171173"/>
          </a:xfrm>
          <a:prstGeom prst="rightBrace">
            <a:avLst>
              <a:gd name="adj1" fmla="val 9568"/>
              <a:gd name="adj2" fmla="val 20997"/>
            </a:avLst>
          </a:prstGeom>
          <a:ln w="76200">
            <a:solidFill>
              <a:srgbClr val="62468C"/>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CF3891D8-7F94-5B0F-43A8-2A45DA247358}"/>
              </a:ext>
            </a:extLst>
          </p:cNvPr>
          <p:cNvSpPr txBox="1"/>
          <p:nvPr/>
        </p:nvSpPr>
        <p:spPr>
          <a:xfrm>
            <a:off x="2890945" y="15678198"/>
            <a:ext cx="13076524" cy="584775"/>
          </a:xfrm>
          <a:prstGeom prst="rect">
            <a:avLst/>
          </a:prstGeom>
          <a:noFill/>
        </p:spPr>
        <p:txBody>
          <a:bodyPr wrap="square">
            <a:spAutoFit/>
          </a:bodyPr>
          <a:lstStyle/>
          <a:p>
            <a:pPr algn="ctr"/>
            <a:r>
              <a:rPr lang="en-GB" sz="3200" dirty="0">
                <a:solidFill>
                  <a:srgbClr val="62468C"/>
                </a:solidFill>
                <a:latin typeface="Aharoni" panose="02010803020104030203" pitchFamily="2" charset="-79"/>
                <a:cs typeface="Aharoni" panose="02010803020104030203" pitchFamily="2" charset="-79"/>
              </a:rPr>
              <a:t>“Ion types” can be set as “p” (parent) when only MS1 data is used</a:t>
            </a:r>
          </a:p>
        </p:txBody>
      </p:sp>
      <p:cxnSp>
        <p:nvCxnSpPr>
          <p:cNvPr id="66" name="Connector: Elbow 65">
            <a:extLst>
              <a:ext uri="{FF2B5EF4-FFF2-40B4-BE49-F238E27FC236}">
                <a16:creationId xmlns:a16="http://schemas.microsoft.com/office/drawing/2014/main" id="{72FC5089-152E-49D9-AEFC-56BE6C4705A9}"/>
              </a:ext>
            </a:extLst>
          </p:cNvPr>
          <p:cNvCxnSpPr>
            <a:cxnSpLocks/>
            <a:endCxn id="65" idx="1"/>
          </p:cNvCxnSpPr>
          <p:nvPr/>
        </p:nvCxnSpPr>
        <p:spPr>
          <a:xfrm rot="5400000">
            <a:off x="2773528" y="15378614"/>
            <a:ext cx="709390" cy="474555"/>
          </a:xfrm>
          <a:prstGeom prst="bentConnector4">
            <a:avLst>
              <a:gd name="adj1" fmla="val 4329"/>
              <a:gd name="adj2" fmla="val 148171"/>
            </a:avLst>
          </a:prstGeom>
          <a:ln w="5715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E781A4F4-ED2E-6B41-B7B7-4026CC2C0806}"/>
              </a:ext>
            </a:extLst>
          </p:cNvPr>
          <p:cNvSpPr/>
          <p:nvPr/>
        </p:nvSpPr>
        <p:spPr>
          <a:xfrm>
            <a:off x="4399940" y="16980528"/>
            <a:ext cx="703787" cy="439025"/>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7763D6C7-76AE-9DDE-3D42-1DCF27E27C61}"/>
              </a:ext>
            </a:extLst>
          </p:cNvPr>
          <p:cNvSpPr txBox="1"/>
          <p:nvPr/>
        </p:nvSpPr>
        <p:spPr>
          <a:xfrm>
            <a:off x="8664331" y="17418535"/>
            <a:ext cx="7303137" cy="107721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Since a spectral library is not used keep the library box unselected</a:t>
            </a:r>
          </a:p>
        </p:txBody>
      </p:sp>
      <p:cxnSp>
        <p:nvCxnSpPr>
          <p:cNvPr id="79" name="Connector: Elbow 78">
            <a:extLst>
              <a:ext uri="{FF2B5EF4-FFF2-40B4-BE49-F238E27FC236}">
                <a16:creationId xmlns:a16="http://schemas.microsoft.com/office/drawing/2014/main" id="{63A38810-637A-B0FD-671C-2118D890A0E2}"/>
              </a:ext>
            </a:extLst>
          </p:cNvPr>
          <p:cNvCxnSpPr>
            <a:cxnSpLocks/>
            <a:endCxn id="78" idx="1"/>
          </p:cNvCxnSpPr>
          <p:nvPr/>
        </p:nvCxnSpPr>
        <p:spPr>
          <a:xfrm flipV="1">
            <a:off x="3433781" y="17957144"/>
            <a:ext cx="5230550" cy="479296"/>
          </a:xfrm>
          <a:prstGeom prst="bentConnector3">
            <a:avLst>
              <a:gd name="adj1" fmla="val 225"/>
            </a:avLst>
          </a:prstGeom>
          <a:ln w="5715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EE67121B-15E1-EEF8-707B-0E8571BF0853}"/>
              </a:ext>
            </a:extLst>
          </p:cNvPr>
          <p:cNvSpPr txBox="1"/>
          <p:nvPr/>
        </p:nvSpPr>
        <p:spPr>
          <a:xfrm>
            <a:off x="8741376" y="19549902"/>
            <a:ext cx="7303137" cy="107721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m/z range from the scan used for acquiring the data</a:t>
            </a:r>
          </a:p>
        </p:txBody>
      </p:sp>
      <p:sp>
        <p:nvSpPr>
          <p:cNvPr id="86" name="Oval 85">
            <a:extLst>
              <a:ext uri="{FF2B5EF4-FFF2-40B4-BE49-F238E27FC236}">
                <a16:creationId xmlns:a16="http://schemas.microsoft.com/office/drawing/2014/main" id="{6F56F4B9-600E-F959-36D5-9589CDEBFDCF}"/>
              </a:ext>
            </a:extLst>
          </p:cNvPr>
          <p:cNvSpPr/>
          <p:nvPr/>
        </p:nvSpPr>
        <p:spPr>
          <a:xfrm>
            <a:off x="5250840" y="20112480"/>
            <a:ext cx="1061060" cy="426162"/>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Brace 86">
            <a:extLst>
              <a:ext uri="{FF2B5EF4-FFF2-40B4-BE49-F238E27FC236}">
                <a16:creationId xmlns:a16="http://schemas.microsoft.com/office/drawing/2014/main" id="{09F73843-4C70-C381-3A78-E4429F2306AF}"/>
              </a:ext>
            </a:extLst>
          </p:cNvPr>
          <p:cNvSpPr/>
          <p:nvPr/>
        </p:nvSpPr>
        <p:spPr>
          <a:xfrm>
            <a:off x="8115499" y="20873170"/>
            <a:ext cx="547283" cy="909696"/>
          </a:xfrm>
          <a:prstGeom prst="rightBrace">
            <a:avLst>
              <a:gd name="adj1" fmla="val 9568"/>
              <a:gd name="adj2" fmla="val 12893"/>
            </a:avLst>
          </a:prstGeom>
          <a:ln w="76200">
            <a:solidFill>
              <a:srgbClr val="62468C"/>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88" name="Right Brace 87">
            <a:extLst>
              <a:ext uri="{FF2B5EF4-FFF2-40B4-BE49-F238E27FC236}">
                <a16:creationId xmlns:a16="http://schemas.microsoft.com/office/drawing/2014/main" id="{D5BD62D7-36EA-82E4-1B62-25AF76884AC7}"/>
              </a:ext>
            </a:extLst>
          </p:cNvPr>
          <p:cNvSpPr/>
          <p:nvPr/>
        </p:nvSpPr>
        <p:spPr>
          <a:xfrm>
            <a:off x="8173410" y="22367641"/>
            <a:ext cx="547283" cy="698800"/>
          </a:xfrm>
          <a:prstGeom prst="rightBrace">
            <a:avLst>
              <a:gd name="adj1" fmla="val 9568"/>
              <a:gd name="adj2" fmla="val 9270"/>
            </a:avLst>
          </a:prstGeom>
          <a:ln w="76200">
            <a:solidFill>
              <a:srgbClr val="62468C"/>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95C86EBA-FEC3-A96F-BEBA-0EABB31585E5}"/>
              </a:ext>
            </a:extLst>
          </p:cNvPr>
          <p:cNvSpPr txBox="1"/>
          <p:nvPr/>
        </p:nvSpPr>
        <p:spPr>
          <a:xfrm>
            <a:off x="8870465" y="20791991"/>
            <a:ext cx="7303137" cy="2308324"/>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Mass error acceptancy when extracting the chromatograms. </a:t>
            </a:r>
            <a:r>
              <a:rPr lang="en-GB" sz="4000" dirty="0">
                <a:solidFill>
                  <a:srgbClr val="62468C"/>
                </a:solidFill>
                <a:latin typeface="Aharoni" panose="02010803020104030203" pitchFamily="2" charset="-79"/>
                <a:cs typeface="Aharoni" panose="02010803020104030203" pitchFamily="2" charset="-79"/>
              </a:rPr>
              <a:t>0.005</a:t>
            </a:r>
            <a:r>
              <a:rPr lang="en-GB" sz="3200" dirty="0">
                <a:solidFill>
                  <a:srgbClr val="62468C"/>
                </a:solidFill>
                <a:latin typeface="Aharoni" panose="02010803020104030203" pitchFamily="2" charset="-79"/>
                <a:cs typeface="Aharoni" panose="02010803020104030203" pitchFamily="2" charset="-79"/>
              </a:rPr>
              <a:t> and </a:t>
            </a:r>
            <a:r>
              <a:rPr lang="en-GB" sz="4000" dirty="0">
                <a:solidFill>
                  <a:srgbClr val="62468C"/>
                </a:solidFill>
                <a:latin typeface="Aharoni" panose="02010803020104030203" pitchFamily="2" charset="-79"/>
                <a:cs typeface="Aharoni" panose="02010803020104030203" pitchFamily="2" charset="-79"/>
              </a:rPr>
              <a:t>0.010</a:t>
            </a:r>
            <a:r>
              <a:rPr lang="en-GB" sz="3200" dirty="0">
                <a:solidFill>
                  <a:srgbClr val="62468C"/>
                </a:solidFill>
                <a:latin typeface="Aharoni" panose="02010803020104030203" pitchFamily="2" charset="-79"/>
                <a:cs typeface="Aharoni" panose="02010803020104030203" pitchFamily="2" charset="-79"/>
              </a:rPr>
              <a:t> are recommended for Orbitrap and </a:t>
            </a:r>
            <a:r>
              <a:rPr lang="en-GB" sz="3200" dirty="0" err="1">
                <a:solidFill>
                  <a:srgbClr val="62468C"/>
                </a:solidFill>
                <a:latin typeface="Aharoni" panose="02010803020104030203" pitchFamily="2" charset="-79"/>
                <a:cs typeface="Aharoni" panose="02010803020104030203" pitchFamily="2" charset="-79"/>
              </a:rPr>
              <a:t>qToF</a:t>
            </a:r>
            <a:r>
              <a:rPr lang="en-GB" sz="3200" dirty="0">
                <a:solidFill>
                  <a:srgbClr val="62468C"/>
                </a:solidFill>
                <a:latin typeface="Aharoni" panose="02010803020104030203" pitchFamily="2" charset="-79"/>
                <a:cs typeface="Aharoni" panose="02010803020104030203" pitchFamily="2" charset="-79"/>
              </a:rPr>
              <a:t> data, respectively </a:t>
            </a:r>
          </a:p>
        </p:txBody>
      </p:sp>
      <p:sp>
        <p:nvSpPr>
          <p:cNvPr id="90" name="TextBox 89">
            <a:extLst>
              <a:ext uri="{FF2B5EF4-FFF2-40B4-BE49-F238E27FC236}">
                <a16:creationId xmlns:a16="http://schemas.microsoft.com/office/drawing/2014/main" id="{7C3FE35D-FF33-44AC-7191-351C9933FE8F}"/>
              </a:ext>
            </a:extLst>
          </p:cNvPr>
          <p:cNvSpPr txBox="1"/>
          <p:nvPr/>
        </p:nvSpPr>
        <p:spPr>
          <a:xfrm>
            <a:off x="8853473" y="23334632"/>
            <a:ext cx="7303137" cy="255454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firmware is not needed when using MS1 data solely. It is a multiplexing strategy for data-independent acquisition (DIA)-based mass spectrometry data, </a:t>
            </a:r>
          </a:p>
        </p:txBody>
      </p:sp>
      <p:sp>
        <p:nvSpPr>
          <p:cNvPr id="91" name="Right Brace 90">
            <a:extLst>
              <a:ext uri="{FF2B5EF4-FFF2-40B4-BE49-F238E27FC236}">
                <a16:creationId xmlns:a16="http://schemas.microsoft.com/office/drawing/2014/main" id="{E1EB5463-B28B-6ACF-C59A-0332504AD621}"/>
              </a:ext>
            </a:extLst>
          </p:cNvPr>
          <p:cNvSpPr/>
          <p:nvPr/>
        </p:nvSpPr>
        <p:spPr>
          <a:xfrm>
            <a:off x="8155799" y="23503834"/>
            <a:ext cx="547283" cy="1907500"/>
          </a:xfrm>
          <a:prstGeom prst="rightBrace">
            <a:avLst>
              <a:gd name="adj1" fmla="val 9568"/>
              <a:gd name="adj2" fmla="val 54258"/>
            </a:avLst>
          </a:prstGeom>
          <a:ln w="76200">
            <a:solidFill>
              <a:srgbClr val="62468C"/>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6757CDB-DE43-5F06-46E7-39418F62A4BC}"/>
              </a:ext>
            </a:extLst>
          </p:cNvPr>
          <p:cNvCxnSpPr>
            <a:stCxn id="87" idx="1"/>
            <a:endCxn id="85" idx="1"/>
          </p:cNvCxnSpPr>
          <p:nvPr/>
        </p:nvCxnSpPr>
        <p:spPr>
          <a:xfrm flipV="1">
            <a:off x="8662782" y="20088511"/>
            <a:ext cx="78594" cy="901946"/>
          </a:xfrm>
          <a:prstGeom prst="line">
            <a:avLst/>
          </a:prstGeom>
          <a:ln w="57150">
            <a:solidFill>
              <a:srgbClr val="62468C"/>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025D125-E7A1-0824-36E7-048D8DD41090}"/>
              </a:ext>
            </a:extLst>
          </p:cNvPr>
          <p:cNvCxnSpPr>
            <a:cxnSpLocks/>
          </p:cNvCxnSpPr>
          <p:nvPr/>
        </p:nvCxnSpPr>
        <p:spPr>
          <a:xfrm flipV="1">
            <a:off x="8752574" y="21397306"/>
            <a:ext cx="79850" cy="1051669"/>
          </a:xfrm>
          <a:prstGeom prst="line">
            <a:avLst/>
          </a:prstGeom>
          <a:ln w="57150">
            <a:solidFill>
              <a:srgbClr val="62468C"/>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927BEE1-A8C0-959D-E895-935D19D68E6B}"/>
              </a:ext>
            </a:extLst>
          </p:cNvPr>
          <p:cNvSpPr txBox="1"/>
          <p:nvPr/>
        </p:nvSpPr>
        <p:spPr>
          <a:xfrm>
            <a:off x="2707639" y="3540667"/>
            <a:ext cx="9722001" cy="156966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user can modify the instrumental parameters at the “Setting” -&gt; “Transition setting” window. Below are some instructions.</a:t>
            </a:r>
          </a:p>
        </p:txBody>
      </p:sp>
      <p:grpSp>
        <p:nvGrpSpPr>
          <p:cNvPr id="31" name="Group 30">
            <a:extLst>
              <a:ext uri="{FF2B5EF4-FFF2-40B4-BE49-F238E27FC236}">
                <a16:creationId xmlns:a16="http://schemas.microsoft.com/office/drawing/2014/main" id="{F035F30B-8563-D0EC-789A-750A3A4D2CD0}"/>
              </a:ext>
            </a:extLst>
          </p:cNvPr>
          <p:cNvGrpSpPr/>
          <p:nvPr/>
        </p:nvGrpSpPr>
        <p:grpSpPr>
          <a:xfrm>
            <a:off x="12392944" y="3649341"/>
            <a:ext cx="3884242" cy="1404537"/>
            <a:chOff x="17715083" y="22548996"/>
            <a:chExt cx="3884242" cy="1404537"/>
          </a:xfrm>
        </p:grpSpPr>
        <p:pic>
          <p:nvPicPr>
            <p:cNvPr id="30" name="Picture 29">
              <a:extLst>
                <a:ext uri="{FF2B5EF4-FFF2-40B4-BE49-F238E27FC236}">
                  <a16:creationId xmlns:a16="http://schemas.microsoft.com/office/drawing/2014/main" id="{3F97E750-419E-244D-75B1-102AF3ED4A06}"/>
                </a:ext>
              </a:extLst>
            </p:cNvPr>
            <p:cNvPicPr>
              <a:picLocks noChangeAspect="1"/>
            </p:cNvPicPr>
            <p:nvPr/>
          </p:nvPicPr>
          <p:blipFill>
            <a:blip r:embed="rId7"/>
            <a:srcRect l="1374" t="2858" r="11586" b="88056"/>
            <a:stretch/>
          </p:blipFill>
          <p:spPr>
            <a:xfrm>
              <a:off x="17791866" y="22548996"/>
              <a:ext cx="3807459" cy="484490"/>
            </a:xfrm>
            <a:prstGeom prst="rect">
              <a:avLst/>
            </a:prstGeom>
          </p:spPr>
        </p:pic>
        <p:pic>
          <p:nvPicPr>
            <p:cNvPr id="28" name="Picture 27">
              <a:extLst>
                <a:ext uri="{FF2B5EF4-FFF2-40B4-BE49-F238E27FC236}">
                  <a16:creationId xmlns:a16="http://schemas.microsoft.com/office/drawing/2014/main" id="{23C3622C-3681-DFFD-B3FA-F8929541163A}"/>
                </a:ext>
              </a:extLst>
            </p:cNvPr>
            <p:cNvPicPr>
              <a:picLocks noChangeAspect="1"/>
            </p:cNvPicPr>
            <p:nvPr/>
          </p:nvPicPr>
          <p:blipFill>
            <a:blip r:embed="rId7"/>
            <a:srcRect t="57631" r="12960" b="31001"/>
            <a:stretch/>
          </p:blipFill>
          <p:spPr>
            <a:xfrm>
              <a:off x="17715083" y="23331892"/>
              <a:ext cx="3807459" cy="606140"/>
            </a:xfrm>
            <a:prstGeom prst="rect">
              <a:avLst/>
            </a:prstGeom>
          </p:spPr>
        </p:pic>
        <p:sp>
          <p:nvSpPr>
            <p:cNvPr id="29" name="Oval 28">
              <a:extLst>
                <a:ext uri="{FF2B5EF4-FFF2-40B4-BE49-F238E27FC236}">
                  <a16:creationId xmlns:a16="http://schemas.microsoft.com/office/drawing/2014/main" id="{2C9787E5-E747-D79D-6B3D-51430C29E0E5}"/>
                </a:ext>
              </a:extLst>
            </p:cNvPr>
            <p:cNvSpPr/>
            <p:nvPr/>
          </p:nvSpPr>
          <p:spPr>
            <a:xfrm>
              <a:off x="17807364" y="23347394"/>
              <a:ext cx="3715179" cy="606139"/>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706AA87B-8521-85FC-5AFC-DB862792E932}"/>
              </a:ext>
            </a:extLst>
          </p:cNvPr>
          <p:cNvSpPr txBox="1"/>
          <p:nvPr/>
        </p:nvSpPr>
        <p:spPr>
          <a:xfrm>
            <a:off x="13816226" y="3959149"/>
            <a:ext cx="607060" cy="595223"/>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67169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F28B2-BEB6-853F-D500-772E307E1C1B}"/>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CBDBDF7F-F9FB-E794-CB22-AAD6A1CF1F93}"/>
              </a:ext>
            </a:extLst>
          </p:cNvPr>
          <p:cNvSpPr/>
          <p:nvPr/>
        </p:nvSpPr>
        <p:spPr>
          <a:xfrm rot="19138197">
            <a:off x="-1588135" y="23134500"/>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7A75824-7062-338C-316D-233D44C3981B}"/>
              </a:ext>
            </a:extLst>
          </p:cNvPr>
          <p:cNvSpPr/>
          <p:nvPr/>
        </p:nvSpPr>
        <p:spPr>
          <a:xfrm rot="19138197">
            <a:off x="-1675751" y="22265838"/>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81436D5-73F6-D777-742F-23209001FB44}"/>
              </a:ext>
            </a:extLst>
          </p:cNvPr>
          <p:cNvPicPr>
            <a:picLocks noChangeAspect="1"/>
          </p:cNvPicPr>
          <p:nvPr/>
        </p:nvPicPr>
        <p:blipFill>
          <a:blip r:embed="rId2"/>
          <a:stretch>
            <a:fillRect/>
          </a:stretch>
        </p:blipFill>
        <p:spPr>
          <a:xfrm>
            <a:off x="-505875" y="23974061"/>
            <a:ext cx="5921865" cy="5252655"/>
          </a:xfrm>
          <a:prstGeom prst="rect">
            <a:avLst/>
          </a:prstGeom>
        </p:spPr>
      </p:pic>
      <p:sp>
        <p:nvSpPr>
          <p:cNvPr id="19" name="Oval 18">
            <a:extLst>
              <a:ext uri="{FF2B5EF4-FFF2-40B4-BE49-F238E27FC236}">
                <a16:creationId xmlns:a16="http://schemas.microsoft.com/office/drawing/2014/main" id="{FD7169FA-2307-6A0E-E3EB-E2AF1714A3DE}"/>
              </a:ext>
            </a:extLst>
          </p:cNvPr>
          <p:cNvSpPr/>
          <p:nvPr/>
        </p:nvSpPr>
        <p:spPr>
          <a:xfrm>
            <a:off x="12100294" y="-3502632"/>
            <a:ext cx="8024704" cy="6968269"/>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1B58062-FA8B-517C-DCB5-0075A9610410}"/>
              </a:ext>
            </a:extLst>
          </p:cNvPr>
          <p:cNvSpPr/>
          <p:nvPr/>
        </p:nvSpPr>
        <p:spPr>
          <a:xfrm>
            <a:off x="11786082" y="-3371553"/>
            <a:ext cx="8480192" cy="7421962"/>
          </a:xfrm>
          <a:prstGeom prst="ellipse">
            <a:avLst/>
          </a:prstGeom>
          <a:noFill/>
          <a:ln w="1905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719DBA6-7F84-6FBA-BEE0-241DB4F07368}"/>
              </a:ext>
            </a:extLst>
          </p:cNvPr>
          <p:cNvSpPr/>
          <p:nvPr/>
        </p:nvSpPr>
        <p:spPr>
          <a:xfrm>
            <a:off x="1914344" y="1395063"/>
            <a:ext cx="14830421" cy="24645459"/>
          </a:xfrm>
          <a:prstGeom prst="roundRect">
            <a:avLst>
              <a:gd name="adj" fmla="val 39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9749686-D74C-9620-2A9D-B945A08D3F19}"/>
              </a:ext>
            </a:extLst>
          </p:cNvPr>
          <p:cNvSpPr txBox="1"/>
          <p:nvPr/>
        </p:nvSpPr>
        <p:spPr>
          <a:xfrm>
            <a:off x="12982285" y="225512"/>
            <a:ext cx="5164439" cy="1169551"/>
          </a:xfrm>
          <a:prstGeom prst="rect">
            <a:avLst/>
          </a:prstGeom>
          <a:noFill/>
        </p:spPr>
        <p:txBody>
          <a:bodyPr wrap="square" rtlCol="0">
            <a:spAutoFit/>
          </a:bodyPr>
          <a:lstStyle/>
          <a:p>
            <a:pPr algn="ctr"/>
            <a:r>
              <a:rPr lang="en-US" sz="7000" b="1" dirty="0" err="1">
                <a:solidFill>
                  <a:schemeClr val="bg1"/>
                </a:solidFill>
                <a:latin typeface="Arial Black" panose="020B0A04020102020204" pitchFamily="34" charset="0"/>
              </a:rPr>
              <a:t>CPxplorer</a:t>
            </a:r>
            <a:endParaRPr lang="en-US" sz="7000" b="1" dirty="0">
              <a:solidFill>
                <a:schemeClr val="bg1"/>
              </a:solidFill>
              <a:latin typeface="Arial Black" panose="020B0A04020102020204" pitchFamily="34" charset="0"/>
            </a:endParaRPr>
          </a:p>
        </p:txBody>
      </p:sp>
      <p:sp>
        <p:nvSpPr>
          <p:cNvPr id="7" name="Oval 6">
            <a:extLst>
              <a:ext uri="{FF2B5EF4-FFF2-40B4-BE49-F238E27FC236}">
                <a16:creationId xmlns:a16="http://schemas.microsoft.com/office/drawing/2014/main" id="{B8A4652B-BB99-2BA8-D752-4519B80D4A5F}"/>
              </a:ext>
            </a:extLst>
          </p:cNvPr>
          <p:cNvSpPr/>
          <p:nvPr/>
        </p:nvSpPr>
        <p:spPr>
          <a:xfrm rot="19138197">
            <a:off x="17938718" y="26012445"/>
            <a:ext cx="1087152" cy="1088136"/>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361C4-968A-CFD9-B403-7B785FD758E5}"/>
              </a:ext>
            </a:extLst>
          </p:cNvPr>
          <p:cNvSpPr/>
          <p:nvPr/>
        </p:nvSpPr>
        <p:spPr>
          <a:xfrm rot="19138197">
            <a:off x="18048319" y="26161434"/>
            <a:ext cx="914400" cy="914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888EB3-E79C-AAB2-B43B-76C659B714DF}"/>
              </a:ext>
            </a:extLst>
          </p:cNvPr>
          <p:cNvSpPr txBox="1"/>
          <p:nvPr/>
        </p:nvSpPr>
        <p:spPr>
          <a:xfrm>
            <a:off x="18146724" y="26187747"/>
            <a:ext cx="631115" cy="861774"/>
          </a:xfrm>
          <a:prstGeom prst="rect">
            <a:avLst/>
          </a:prstGeom>
          <a:noFill/>
        </p:spPr>
        <p:txBody>
          <a:bodyPr wrap="square" rtlCol="0">
            <a:spAutoFit/>
          </a:bodyPr>
          <a:lstStyle/>
          <a:p>
            <a:pPr algn="ctr"/>
            <a:r>
              <a:rPr lang="en-US" sz="5000" dirty="0">
                <a:solidFill>
                  <a:schemeClr val="tx2">
                    <a:lumMod val="50000"/>
                    <a:lumOff val="50000"/>
                  </a:schemeClr>
                </a:solidFill>
                <a:latin typeface="Arial Black" panose="020B0A04020102020204" pitchFamily="34" charset="0"/>
              </a:rPr>
              <a:t>7</a:t>
            </a:r>
          </a:p>
        </p:txBody>
      </p:sp>
      <p:grpSp>
        <p:nvGrpSpPr>
          <p:cNvPr id="12" name="Group 11">
            <a:extLst>
              <a:ext uri="{FF2B5EF4-FFF2-40B4-BE49-F238E27FC236}">
                <a16:creationId xmlns:a16="http://schemas.microsoft.com/office/drawing/2014/main" id="{6BF0ED5E-6385-FC08-F044-4CAB1F23C854}"/>
              </a:ext>
            </a:extLst>
          </p:cNvPr>
          <p:cNvGrpSpPr/>
          <p:nvPr/>
        </p:nvGrpSpPr>
        <p:grpSpPr>
          <a:xfrm>
            <a:off x="652680" y="294419"/>
            <a:ext cx="4929445" cy="2789776"/>
            <a:chOff x="17849059" y="1973651"/>
            <a:chExt cx="9078892" cy="7973976"/>
          </a:xfrm>
        </p:grpSpPr>
        <p:sp>
          <p:nvSpPr>
            <p:cNvPr id="10" name="Oval 9">
              <a:extLst>
                <a:ext uri="{FF2B5EF4-FFF2-40B4-BE49-F238E27FC236}">
                  <a16:creationId xmlns:a16="http://schemas.microsoft.com/office/drawing/2014/main" id="{BB02C6EA-13C7-5172-5218-99D23AE2A4E7}"/>
                </a:ext>
              </a:extLst>
            </p:cNvPr>
            <p:cNvSpPr/>
            <p:nvPr/>
          </p:nvSpPr>
          <p:spPr>
            <a:xfrm>
              <a:off x="18745655" y="2918193"/>
              <a:ext cx="7631758" cy="6444663"/>
            </a:xfrm>
            <a:prstGeom prst="ellipse">
              <a:avLst/>
            </a:prstGeom>
            <a:solidFill>
              <a:srgbClr val="62468C"/>
            </a:solidFill>
            <a:ln>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7ABAEB-7B87-9013-A91F-46D28965879E}"/>
                </a:ext>
              </a:extLst>
            </p:cNvPr>
            <p:cNvSpPr/>
            <p:nvPr/>
          </p:nvSpPr>
          <p:spPr>
            <a:xfrm>
              <a:off x="17849059" y="1973651"/>
              <a:ext cx="9078892" cy="7973976"/>
            </a:xfrm>
            <a:prstGeom prst="ellipse">
              <a:avLst/>
            </a:prstGeom>
            <a:noFill/>
            <a:ln w="1905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92B8C97C-CA79-02DE-4C0A-C182C6D8793C}"/>
              </a:ext>
            </a:extLst>
          </p:cNvPr>
          <p:cNvSpPr txBox="1"/>
          <p:nvPr/>
        </p:nvSpPr>
        <p:spPr>
          <a:xfrm>
            <a:off x="1303784" y="1160746"/>
            <a:ext cx="3799943" cy="1015663"/>
          </a:xfrm>
          <a:prstGeom prst="rect">
            <a:avLst/>
          </a:prstGeom>
          <a:noFill/>
        </p:spPr>
        <p:txBody>
          <a:bodyPr wrap="square" rtlCol="0">
            <a:spAutoFit/>
          </a:bodyPr>
          <a:lstStyle/>
          <a:p>
            <a:pPr algn="ctr"/>
            <a:r>
              <a:rPr lang="en-US" sz="6000" b="1" dirty="0">
                <a:solidFill>
                  <a:schemeClr val="bg1"/>
                </a:solidFill>
                <a:latin typeface="Arial Black" panose="020B0A04020102020204" pitchFamily="34" charset="0"/>
              </a:rPr>
              <a:t>Skyline</a:t>
            </a:r>
          </a:p>
        </p:txBody>
      </p:sp>
      <p:cxnSp>
        <p:nvCxnSpPr>
          <p:cNvPr id="16" name="Straight Connector 15">
            <a:extLst>
              <a:ext uri="{FF2B5EF4-FFF2-40B4-BE49-F238E27FC236}">
                <a16:creationId xmlns:a16="http://schemas.microsoft.com/office/drawing/2014/main" id="{727DE22A-624A-53AA-7FAE-C8EAF6160C07}"/>
              </a:ext>
            </a:extLst>
          </p:cNvPr>
          <p:cNvCxnSpPr>
            <a:cxnSpLocks/>
          </p:cNvCxnSpPr>
          <p:nvPr/>
        </p:nvCxnSpPr>
        <p:spPr>
          <a:xfrm>
            <a:off x="5070630" y="3024248"/>
            <a:ext cx="10972800" cy="0"/>
          </a:xfrm>
          <a:prstGeom prst="line">
            <a:avLst/>
          </a:prstGeom>
          <a:ln>
            <a:solidFill>
              <a:srgbClr val="62468C"/>
            </a:solidFill>
          </a:ln>
        </p:spPr>
        <p:style>
          <a:lnRef idx="2">
            <a:schemeClr val="accent3"/>
          </a:lnRef>
          <a:fillRef idx="0">
            <a:schemeClr val="accent3"/>
          </a:fillRef>
          <a:effectRef idx="1">
            <a:schemeClr val="accent3"/>
          </a:effectRef>
          <a:fontRef idx="minor">
            <a:schemeClr val="tx1"/>
          </a:fontRef>
        </p:style>
      </p:cxnSp>
      <p:sp>
        <p:nvSpPr>
          <p:cNvPr id="2" name="TextBox 1">
            <a:extLst>
              <a:ext uri="{FF2B5EF4-FFF2-40B4-BE49-F238E27FC236}">
                <a16:creationId xmlns:a16="http://schemas.microsoft.com/office/drawing/2014/main" id="{0C75DA9A-A3C7-5D8A-3FA1-DC350D74E463}"/>
              </a:ext>
            </a:extLst>
          </p:cNvPr>
          <p:cNvSpPr txBox="1"/>
          <p:nvPr/>
        </p:nvSpPr>
        <p:spPr>
          <a:xfrm>
            <a:off x="5143431" y="1975517"/>
            <a:ext cx="11253858" cy="1015663"/>
          </a:xfrm>
          <a:prstGeom prst="rect">
            <a:avLst/>
          </a:prstGeom>
          <a:noFill/>
        </p:spPr>
        <p:txBody>
          <a:bodyPr wrap="square" rtlCol="0">
            <a:spAutoFit/>
          </a:bodyPr>
          <a:lstStyle/>
          <a:p>
            <a:pPr algn="ctr"/>
            <a:r>
              <a:rPr lang="en-US" sz="6000" b="1" dirty="0">
                <a:solidFill>
                  <a:srgbClr val="62468C"/>
                </a:solidFill>
                <a:latin typeface="Arial Black" panose="020B0A04020102020204" pitchFamily="34" charset="0"/>
              </a:rPr>
              <a:t>INTEGRATE THE DATA</a:t>
            </a:r>
          </a:p>
        </p:txBody>
      </p:sp>
      <p:sp>
        <p:nvSpPr>
          <p:cNvPr id="32" name="TextBox 31">
            <a:extLst>
              <a:ext uri="{FF2B5EF4-FFF2-40B4-BE49-F238E27FC236}">
                <a16:creationId xmlns:a16="http://schemas.microsoft.com/office/drawing/2014/main" id="{BDC295AC-F08C-236D-227D-A48171822E88}"/>
              </a:ext>
            </a:extLst>
          </p:cNvPr>
          <p:cNvSpPr txBox="1"/>
          <p:nvPr/>
        </p:nvSpPr>
        <p:spPr>
          <a:xfrm>
            <a:off x="8740293" y="3896310"/>
            <a:ext cx="7456856" cy="107721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"Count" option can be selected, to get a specific value for each "Peaks“ </a:t>
            </a:r>
          </a:p>
        </p:txBody>
      </p:sp>
      <p:sp>
        <p:nvSpPr>
          <p:cNvPr id="40" name="TextBox 39">
            <a:extLst>
              <a:ext uri="{FF2B5EF4-FFF2-40B4-BE49-F238E27FC236}">
                <a16:creationId xmlns:a16="http://schemas.microsoft.com/office/drawing/2014/main" id="{3E1CAFA1-1023-EE8C-E611-8F38EC4F99AB}"/>
              </a:ext>
            </a:extLst>
          </p:cNvPr>
          <p:cNvSpPr txBox="1"/>
          <p:nvPr/>
        </p:nvSpPr>
        <p:spPr>
          <a:xfrm>
            <a:off x="8817152" y="8871609"/>
            <a:ext cx="7303137" cy="107721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instrumental resolution used for acquiring the data </a:t>
            </a:r>
          </a:p>
        </p:txBody>
      </p:sp>
      <p:pic>
        <p:nvPicPr>
          <p:cNvPr id="30" name="Picture 29">
            <a:extLst>
              <a:ext uri="{FF2B5EF4-FFF2-40B4-BE49-F238E27FC236}">
                <a16:creationId xmlns:a16="http://schemas.microsoft.com/office/drawing/2014/main" id="{DEECDF51-2C8E-A469-9E73-5C5C5976AA7C}"/>
              </a:ext>
            </a:extLst>
          </p:cNvPr>
          <p:cNvPicPr>
            <a:picLocks noChangeAspect="1"/>
          </p:cNvPicPr>
          <p:nvPr/>
        </p:nvPicPr>
        <p:blipFill>
          <a:blip r:embed="rId3"/>
          <a:srcRect l="2699" r="8041"/>
          <a:stretch/>
        </p:blipFill>
        <p:spPr>
          <a:xfrm>
            <a:off x="2642551" y="3761366"/>
            <a:ext cx="5763297" cy="9120738"/>
          </a:xfrm>
          <a:prstGeom prst="rect">
            <a:avLst/>
          </a:prstGeom>
        </p:spPr>
      </p:pic>
      <p:pic>
        <p:nvPicPr>
          <p:cNvPr id="33" name="Picture 32">
            <a:extLst>
              <a:ext uri="{FF2B5EF4-FFF2-40B4-BE49-F238E27FC236}">
                <a16:creationId xmlns:a16="http://schemas.microsoft.com/office/drawing/2014/main" id="{48BAB111-081E-685B-B74D-78A451143788}"/>
              </a:ext>
            </a:extLst>
          </p:cNvPr>
          <p:cNvPicPr>
            <a:picLocks noChangeAspect="1"/>
          </p:cNvPicPr>
          <p:nvPr/>
        </p:nvPicPr>
        <p:blipFill>
          <a:blip r:embed="rId4"/>
          <a:srcRect b="57679"/>
          <a:stretch/>
        </p:blipFill>
        <p:spPr>
          <a:xfrm>
            <a:off x="2758824" y="14888940"/>
            <a:ext cx="5647024" cy="3600443"/>
          </a:xfrm>
          <a:prstGeom prst="rect">
            <a:avLst/>
          </a:prstGeom>
        </p:spPr>
      </p:pic>
      <p:sp>
        <p:nvSpPr>
          <p:cNvPr id="47" name="Oval 46">
            <a:extLst>
              <a:ext uri="{FF2B5EF4-FFF2-40B4-BE49-F238E27FC236}">
                <a16:creationId xmlns:a16="http://schemas.microsoft.com/office/drawing/2014/main" id="{937545BC-85CD-4915-ED3A-1175C653548B}"/>
              </a:ext>
            </a:extLst>
          </p:cNvPr>
          <p:cNvSpPr/>
          <p:nvPr/>
        </p:nvSpPr>
        <p:spPr>
          <a:xfrm>
            <a:off x="5905499" y="4445000"/>
            <a:ext cx="848573" cy="445650"/>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Brace 47">
            <a:extLst>
              <a:ext uri="{FF2B5EF4-FFF2-40B4-BE49-F238E27FC236}">
                <a16:creationId xmlns:a16="http://schemas.microsoft.com/office/drawing/2014/main" id="{DD1410B7-80DA-5B6A-3E55-27F1FF52B372}"/>
              </a:ext>
            </a:extLst>
          </p:cNvPr>
          <p:cNvSpPr/>
          <p:nvPr/>
        </p:nvSpPr>
        <p:spPr>
          <a:xfrm rot="10800000">
            <a:off x="2758825" y="7850810"/>
            <a:ext cx="593974" cy="2098016"/>
          </a:xfrm>
          <a:prstGeom prst="rightBrace">
            <a:avLst>
              <a:gd name="adj1" fmla="val 9568"/>
              <a:gd name="adj2" fmla="val 49071"/>
            </a:avLst>
          </a:prstGeom>
          <a:ln w="76200">
            <a:solidFill>
              <a:srgbClr val="62468C"/>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E3160B7B-6D88-4FAB-DEA6-DCD439328286}"/>
              </a:ext>
            </a:extLst>
          </p:cNvPr>
          <p:cNvCxnSpPr>
            <a:cxnSpLocks/>
          </p:cNvCxnSpPr>
          <p:nvPr/>
        </p:nvCxnSpPr>
        <p:spPr>
          <a:xfrm flipV="1">
            <a:off x="4889501" y="4371419"/>
            <a:ext cx="3850792" cy="1292782"/>
          </a:xfrm>
          <a:prstGeom prst="bentConnector3">
            <a:avLst>
              <a:gd name="adj1" fmla="val 9105"/>
            </a:avLst>
          </a:prstGeom>
          <a:ln w="5715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E316085-2DE6-CA45-D8E9-3A095123653E}"/>
              </a:ext>
            </a:extLst>
          </p:cNvPr>
          <p:cNvSpPr txBox="1"/>
          <p:nvPr/>
        </p:nvSpPr>
        <p:spPr>
          <a:xfrm>
            <a:off x="8740293" y="5364007"/>
            <a:ext cx="7456856" cy="304698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Selecting the instrument used will prompt Skyline to extract chromatograms from profile data, summing all profile intensities across an m/z range within the specified mass resolution </a:t>
            </a:r>
          </a:p>
        </p:txBody>
      </p:sp>
      <p:cxnSp>
        <p:nvCxnSpPr>
          <p:cNvPr id="31" name="Connector: Elbow 30">
            <a:extLst>
              <a:ext uri="{FF2B5EF4-FFF2-40B4-BE49-F238E27FC236}">
                <a16:creationId xmlns:a16="http://schemas.microsoft.com/office/drawing/2014/main" id="{23694482-45EF-4F7B-70B6-BEB9FDCC5F92}"/>
              </a:ext>
            </a:extLst>
          </p:cNvPr>
          <p:cNvCxnSpPr>
            <a:cxnSpLocks/>
            <a:endCxn id="27" idx="1"/>
          </p:cNvCxnSpPr>
          <p:nvPr/>
        </p:nvCxnSpPr>
        <p:spPr>
          <a:xfrm>
            <a:off x="7048500" y="5861341"/>
            <a:ext cx="1691793" cy="1026160"/>
          </a:xfrm>
          <a:prstGeom prst="bentConnector3">
            <a:avLst>
              <a:gd name="adj1" fmla="val 50000"/>
            </a:avLst>
          </a:prstGeom>
          <a:ln w="57150">
            <a:solidFill>
              <a:srgbClr val="62468C"/>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5C6E0F29-84C5-808C-9275-B4C10F3F2577}"/>
              </a:ext>
            </a:extLst>
          </p:cNvPr>
          <p:cNvCxnSpPr>
            <a:cxnSpLocks/>
          </p:cNvCxnSpPr>
          <p:nvPr/>
        </p:nvCxnSpPr>
        <p:spPr>
          <a:xfrm>
            <a:off x="6210300" y="6884648"/>
            <a:ext cx="2606852" cy="2550970"/>
          </a:xfrm>
          <a:prstGeom prst="bentConnector3">
            <a:avLst>
              <a:gd name="adj1" fmla="val 51461"/>
            </a:avLst>
          </a:prstGeom>
          <a:ln w="5715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257E4AB7-F788-3732-B0C0-9FFB49203812}"/>
              </a:ext>
            </a:extLst>
          </p:cNvPr>
          <p:cNvSpPr txBox="1"/>
          <p:nvPr/>
        </p:nvSpPr>
        <p:spPr>
          <a:xfrm>
            <a:off x="8817152" y="10183144"/>
            <a:ext cx="7303137" cy="156966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The isotope </a:t>
            </a:r>
            <a:r>
              <a:rPr lang="en-GB" sz="3200" dirty="0" err="1">
                <a:solidFill>
                  <a:srgbClr val="62468C"/>
                </a:solidFill>
                <a:latin typeface="Aharoni" panose="02010803020104030203" pitchFamily="2" charset="-79"/>
                <a:cs typeface="Aharoni" panose="02010803020104030203" pitchFamily="2" charset="-79"/>
              </a:rPr>
              <a:t>labeling</a:t>
            </a:r>
            <a:r>
              <a:rPr lang="en-GB" sz="3200" dirty="0">
                <a:solidFill>
                  <a:srgbClr val="62468C"/>
                </a:solidFill>
                <a:latin typeface="Aharoni" panose="02010803020104030203" pitchFamily="2" charset="-79"/>
                <a:cs typeface="Aharoni" panose="02010803020104030203" pitchFamily="2" charset="-79"/>
              </a:rPr>
              <a:t> can be set as default because it was already indicated in the “Molecule setting”</a:t>
            </a:r>
          </a:p>
        </p:txBody>
      </p:sp>
      <p:cxnSp>
        <p:nvCxnSpPr>
          <p:cNvPr id="57" name="Connector: Elbow 56">
            <a:extLst>
              <a:ext uri="{FF2B5EF4-FFF2-40B4-BE49-F238E27FC236}">
                <a16:creationId xmlns:a16="http://schemas.microsoft.com/office/drawing/2014/main" id="{A9E46E75-366B-34D8-71D7-D11BE75EC7C1}"/>
              </a:ext>
            </a:extLst>
          </p:cNvPr>
          <p:cNvCxnSpPr>
            <a:cxnSpLocks/>
          </p:cNvCxnSpPr>
          <p:nvPr/>
        </p:nvCxnSpPr>
        <p:spPr>
          <a:xfrm>
            <a:off x="4499968" y="7707892"/>
            <a:ext cx="4240325" cy="2948173"/>
          </a:xfrm>
          <a:prstGeom prst="bentConnector3">
            <a:avLst>
              <a:gd name="adj1" fmla="val 67072"/>
            </a:avLst>
          </a:prstGeom>
          <a:ln w="5715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F73FA8B1-CB28-DB1D-0E9B-1D8C34E8CE31}"/>
              </a:ext>
            </a:extLst>
          </p:cNvPr>
          <p:cNvSpPr txBox="1"/>
          <p:nvPr/>
        </p:nvSpPr>
        <p:spPr>
          <a:xfrm>
            <a:off x="3379228" y="13164829"/>
            <a:ext cx="7834872" cy="1077218"/>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When only MS1 data is used the “MS/MS filtering” can be set as “none” </a:t>
            </a:r>
          </a:p>
        </p:txBody>
      </p:sp>
      <p:cxnSp>
        <p:nvCxnSpPr>
          <p:cNvPr id="69" name="Connector: Elbow 68">
            <a:extLst>
              <a:ext uri="{FF2B5EF4-FFF2-40B4-BE49-F238E27FC236}">
                <a16:creationId xmlns:a16="http://schemas.microsoft.com/office/drawing/2014/main" id="{31597BF6-CAC1-492B-D877-F89B585E4681}"/>
              </a:ext>
            </a:extLst>
          </p:cNvPr>
          <p:cNvCxnSpPr>
            <a:cxnSpLocks/>
            <a:endCxn id="68" idx="1"/>
          </p:cNvCxnSpPr>
          <p:nvPr/>
        </p:nvCxnSpPr>
        <p:spPr>
          <a:xfrm rot="16200000" flipH="1">
            <a:off x="739068" y="11063278"/>
            <a:ext cx="4659917" cy="620404"/>
          </a:xfrm>
          <a:prstGeom prst="bentConnector2">
            <a:avLst/>
          </a:prstGeom>
          <a:ln w="5715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C89AB47-392C-768E-F30A-3065BBDF8FF9}"/>
              </a:ext>
            </a:extLst>
          </p:cNvPr>
          <p:cNvSpPr txBox="1"/>
          <p:nvPr/>
        </p:nvSpPr>
        <p:spPr>
          <a:xfrm>
            <a:off x="8923738" y="11810049"/>
            <a:ext cx="7303137" cy="707886"/>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Set a broad window, ex.: </a:t>
            </a:r>
            <a:r>
              <a:rPr lang="en-GB" sz="4000" dirty="0">
                <a:solidFill>
                  <a:srgbClr val="62468C"/>
                </a:solidFill>
                <a:latin typeface="Aharoni" panose="02010803020104030203" pitchFamily="2" charset="-79"/>
                <a:cs typeface="Aharoni" panose="02010803020104030203" pitchFamily="2" charset="-79"/>
              </a:rPr>
              <a:t>5</a:t>
            </a:r>
            <a:r>
              <a:rPr lang="en-GB" sz="3200" dirty="0">
                <a:solidFill>
                  <a:srgbClr val="62468C"/>
                </a:solidFill>
                <a:latin typeface="Aharoni" panose="02010803020104030203" pitchFamily="2" charset="-79"/>
                <a:cs typeface="Aharoni" panose="02010803020104030203" pitchFamily="2" charset="-79"/>
              </a:rPr>
              <a:t> min</a:t>
            </a:r>
          </a:p>
        </p:txBody>
      </p:sp>
      <p:cxnSp>
        <p:nvCxnSpPr>
          <p:cNvPr id="76" name="Connector: Elbow 75">
            <a:extLst>
              <a:ext uri="{FF2B5EF4-FFF2-40B4-BE49-F238E27FC236}">
                <a16:creationId xmlns:a16="http://schemas.microsoft.com/office/drawing/2014/main" id="{BBE21D7D-9086-E225-7D02-0BBF7AEF4687}"/>
              </a:ext>
            </a:extLst>
          </p:cNvPr>
          <p:cNvCxnSpPr>
            <a:cxnSpLocks/>
          </p:cNvCxnSpPr>
          <p:nvPr/>
        </p:nvCxnSpPr>
        <p:spPr>
          <a:xfrm>
            <a:off x="5524199" y="11086266"/>
            <a:ext cx="3475039" cy="1093293"/>
          </a:xfrm>
          <a:prstGeom prst="bentConnector3">
            <a:avLst>
              <a:gd name="adj1" fmla="val 297"/>
            </a:avLst>
          </a:prstGeom>
          <a:ln w="57150">
            <a:solidFill>
              <a:srgbClr val="62468C"/>
            </a:solidFill>
            <a:tailEnd type="triangle"/>
          </a:ln>
        </p:spPr>
        <p:style>
          <a:lnRef idx="2">
            <a:schemeClr val="accent1"/>
          </a:lnRef>
          <a:fillRef idx="0">
            <a:schemeClr val="accent1"/>
          </a:fillRef>
          <a:effectRef idx="1">
            <a:schemeClr val="accent1"/>
          </a:effectRef>
          <a:fontRef idx="minor">
            <a:schemeClr val="tx1"/>
          </a:fontRef>
        </p:style>
      </p:cxnSp>
      <p:sp>
        <p:nvSpPr>
          <p:cNvPr id="82" name="Oval 81">
            <a:extLst>
              <a:ext uri="{FF2B5EF4-FFF2-40B4-BE49-F238E27FC236}">
                <a16:creationId xmlns:a16="http://schemas.microsoft.com/office/drawing/2014/main" id="{900B499D-54D1-2F8D-A7C4-806694961A5B}"/>
              </a:ext>
            </a:extLst>
          </p:cNvPr>
          <p:cNvSpPr/>
          <p:nvPr/>
        </p:nvSpPr>
        <p:spPr>
          <a:xfrm>
            <a:off x="6629401" y="15532100"/>
            <a:ext cx="1013672" cy="381332"/>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B1C5B5B-4CB2-9F78-5A89-8194CF984D4E}"/>
              </a:ext>
            </a:extLst>
          </p:cNvPr>
          <p:cNvSpPr txBox="1"/>
          <p:nvPr/>
        </p:nvSpPr>
        <p:spPr>
          <a:xfrm>
            <a:off x="8969552" y="15656844"/>
            <a:ext cx="7303137" cy="1569660"/>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If the data also includes an ion mobility dimension, the library and window type can be indicated </a:t>
            </a:r>
          </a:p>
        </p:txBody>
      </p:sp>
      <p:sp>
        <p:nvSpPr>
          <p:cNvPr id="86" name="TextBox 85">
            <a:extLst>
              <a:ext uri="{FF2B5EF4-FFF2-40B4-BE49-F238E27FC236}">
                <a16:creationId xmlns:a16="http://schemas.microsoft.com/office/drawing/2014/main" id="{F450D070-68AF-1381-27E9-6BDE1E08EF20}"/>
              </a:ext>
            </a:extLst>
          </p:cNvPr>
          <p:cNvSpPr txBox="1"/>
          <p:nvPr/>
        </p:nvSpPr>
        <p:spPr>
          <a:xfrm>
            <a:off x="2606040" y="19155853"/>
            <a:ext cx="13670280" cy="584775"/>
          </a:xfrm>
          <a:prstGeom prst="rect">
            <a:avLst/>
          </a:prstGeom>
          <a:noFill/>
        </p:spPr>
        <p:txBody>
          <a:bodyPr wrap="square">
            <a:spAutoFit/>
          </a:bodyPr>
          <a:lstStyle/>
          <a:p>
            <a:pPr algn="just"/>
            <a:r>
              <a:rPr lang="en-GB" sz="3200" dirty="0">
                <a:solidFill>
                  <a:srgbClr val="62468C"/>
                </a:solidFill>
                <a:latin typeface="Aharoni" panose="02010803020104030203" pitchFamily="2" charset="-79"/>
                <a:cs typeface="Aharoni" panose="02010803020104030203" pitchFamily="2" charset="-79"/>
              </a:rPr>
              <a:t>Once the settings are introduced, the transition list can be imported</a:t>
            </a:r>
          </a:p>
        </p:txBody>
      </p:sp>
      <p:pic>
        <p:nvPicPr>
          <p:cNvPr id="87" name="Picture 86">
            <a:extLst>
              <a:ext uri="{FF2B5EF4-FFF2-40B4-BE49-F238E27FC236}">
                <a16:creationId xmlns:a16="http://schemas.microsoft.com/office/drawing/2014/main" id="{9F04530F-6FD6-1DA9-D12F-2D268ADF3907}"/>
              </a:ext>
            </a:extLst>
          </p:cNvPr>
          <p:cNvPicPr>
            <a:picLocks noChangeAspect="1"/>
          </p:cNvPicPr>
          <p:nvPr/>
        </p:nvPicPr>
        <p:blipFill>
          <a:blip r:embed="rId5"/>
          <a:srcRect b="5294"/>
          <a:stretch/>
        </p:blipFill>
        <p:spPr>
          <a:xfrm>
            <a:off x="2758824" y="19869530"/>
            <a:ext cx="5254876" cy="5953716"/>
          </a:xfrm>
          <a:prstGeom prst="rect">
            <a:avLst/>
          </a:prstGeom>
        </p:spPr>
      </p:pic>
      <p:pic>
        <p:nvPicPr>
          <p:cNvPr id="88" name="Picture 87">
            <a:extLst>
              <a:ext uri="{FF2B5EF4-FFF2-40B4-BE49-F238E27FC236}">
                <a16:creationId xmlns:a16="http://schemas.microsoft.com/office/drawing/2014/main" id="{9D67824A-56AC-1088-B32E-A4214181D2DA}"/>
              </a:ext>
            </a:extLst>
          </p:cNvPr>
          <p:cNvPicPr>
            <a:picLocks noChangeAspect="1"/>
          </p:cNvPicPr>
          <p:nvPr/>
        </p:nvPicPr>
        <p:blipFill>
          <a:blip r:embed="rId6"/>
          <a:stretch>
            <a:fillRect/>
          </a:stretch>
        </p:blipFill>
        <p:spPr>
          <a:xfrm>
            <a:off x="7841593" y="20214433"/>
            <a:ext cx="8601983" cy="5143021"/>
          </a:xfrm>
          <a:prstGeom prst="rect">
            <a:avLst/>
          </a:prstGeom>
        </p:spPr>
      </p:pic>
      <p:pic>
        <p:nvPicPr>
          <p:cNvPr id="89" name="Picture 88">
            <a:extLst>
              <a:ext uri="{FF2B5EF4-FFF2-40B4-BE49-F238E27FC236}">
                <a16:creationId xmlns:a16="http://schemas.microsoft.com/office/drawing/2014/main" id="{F2549CF3-4A14-F0D9-D1C2-EC344C9BCF25}"/>
              </a:ext>
            </a:extLst>
          </p:cNvPr>
          <p:cNvPicPr>
            <a:picLocks noChangeAspect="1"/>
          </p:cNvPicPr>
          <p:nvPr/>
        </p:nvPicPr>
        <p:blipFill>
          <a:blip r:embed="rId7"/>
          <a:srcRect r="40902"/>
          <a:stretch/>
        </p:blipFill>
        <p:spPr>
          <a:xfrm>
            <a:off x="8653144" y="20887078"/>
            <a:ext cx="7097481" cy="3928372"/>
          </a:xfrm>
          <a:prstGeom prst="rect">
            <a:avLst/>
          </a:prstGeom>
        </p:spPr>
      </p:pic>
      <p:sp>
        <p:nvSpPr>
          <p:cNvPr id="90" name="TextBox 89">
            <a:extLst>
              <a:ext uri="{FF2B5EF4-FFF2-40B4-BE49-F238E27FC236}">
                <a16:creationId xmlns:a16="http://schemas.microsoft.com/office/drawing/2014/main" id="{88ECD659-4DBB-1459-2E1C-35B0A5F761F2}"/>
              </a:ext>
            </a:extLst>
          </p:cNvPr>
          <p:cNvSpPr txBox="1"/>
          <p:nvPr/>
        </p:nvSpPr>
        <p:spPr>
          <a:xfrm>
            <a:off x="7643073" y="22420550"/>
            <a:ext cx="9133547" cy="1077218"/>
          </a:xfrm>
          <a:prstGeom prst="rect">
            <a:avLst/>
          </a:prstGeom>
          <a:noFill/>
        </p:spPr>
        <p:txBody>
          <a:bodyPr wrap="square">
            <a:spAutoFit/>
          </a:bodyPr>
          <a:lstStyle/>
          <a:p>
            <a:pPr algn="just"/>
            <a:r>
              <a:rPr lang="en-GB" sz="3200" dirty="0">
                <a:solidFill>
                  <a:srgbClr val="62468C"/>
                </a:solidFill>
                <a:highlight>
                  <a:srgbClr val="FFFFFF"/>
                </a:highlight>
                <a:latin typeface="Aharoni" panose="02010803020104030203" pitchFamily="2" charset="-79"/>
                <a:cs typeface="Aharoni" panose="02010803020104030203" pitchFamily="2" charset="-79"/>
              </a:rPr>
              <a:t>Copy the transition list that was exported from </a:t>
            </a:r>
            <a:r>
              <a:rPr lang="en-GB" sz="3200" dirty="0" err="1">
                <a:solidFill>
                  <a:srgbClr val="62468C"/>
                </a:solidFill>
                <a:highlight>
                  <a:srgbClr val="FFFFFF"/>
                </a:highlight>
                <a:latin typeface="Aharoni" panose="02010803020104030203" pitchFamily="2" charset="-79"/>
                <a:cs typeface="Aharoni" panose="02010803020104030203" pitchFamily="2" charset="-79"/>
              </a:rPr>
              <a:t>CPion</a:t>
            </a:r>
            <a:r>
              <a:rPr lang="en-GB" sz="3200" dirty="0">
                <a:solidFill>
                  <a:srgbClr val="62468C"/>
                </a:solidFill>
                <a:highlight>
                  <a:srgbClr val="FFFFFF"/>
                </a:highlight>
                <a:latin typeface="Aharoni" panose="02010803020104030203" pitchFamily="2" charset="-79"/>
                <a:cs typeface="Aharoni" panose="02010803020104030203" pitchFamily="2" charset="-79"/>
              </a:rPr>
              <a:t> into Excel, and paste it into Skyline</a:t>
            </a:r>
          </a:p>
        </p:txBody>
      </p:sp>
      <p:sp>
        <p:nvSpPr>
          <p:cNvPr id="4" name="Oval 3">
            <a:extLst>
              <a:ext uri="{FF2B5EF4-FFF2-40B4-BE49-F238E27FC236}">
                <a16:creationId xmlns:a16="http://schemas.microsoft.com/office/drawing/2014/main" id="{B53F5BBC-4B3F-B5B4-6E9A-371F35F31C1A}"/>
              </a:ext>
            </a:extLst>
          </p:cNvPr>
          <p:cNvSpPr/>
          <p:nvPr/>
        </p:nvSpPr>
        <p:spPr>
          <a:xfrm>
            <a:off x="3107892" y="23333670"/>
            <a:ext cx="4503326" cy="440729"/>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FC0D8D-1AFE-3B33-FCAE-FFEE5F9BEEC0}"/>
              </a:ext>
            </a:extLst>
          </p:cNvPr>
          <p:cNvSpPr/>
          <p:nvPr/>
        </p:nvSpPr>
        <p:spPr>
          <a:xfrm>
            <a:off x="3069026" y="19818193"/>
            <a:ext cx="626674" cy="396240"/>
          </a:xfrm>
          <a:prstGeom prst="ellipse">
            <a:avLst/>
          </a:prstGeom>
          <a:noFill/>
          <a:ln w="38100">
            <a:solidFill>
              <a:srgbClr val="6246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3858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1772</TotalTime>
  <Words>3434</Words>
  <Application>Microsoft Office PowerPoint</Application>
  <PresentationFormat>Custom</PresentationFormat>
  <Paragraphs>281</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Aharoni</vt:lpstr>
      <vt:lpstr>Aptos</vt:lpstr>
      <vt:lpstr>Aptos Display</vt:lpstr>
      <vt:lpstr>Arial</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Idoia Beloqui Ezquer</dc:creator>
  <cp:lastModifiedBy>Idoia Beloqui Ezquer</cp:lastModifiedBy>
  <cp:revision>211</cp:revision>
  <dcterms:created xsi:type="dcterms:W3CDTF">2025-01-23T12:53:09Z</dcterms:created>
  <dcterms:modified xsi:type="dcterms:W3CDTF">2025-02-17T20:09:46Z</dcterms:modified>
</cp:coreProperties>
</file>